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4" r:id="rId1"/>
  </p:sldMasterIdLst>
  <p:sldIdLst>
    <p:sldId id="257" r:id="rId2"/>
    <p:sldId id="258" r:id="rId3"/>
    <p:sldId id="259" r:id="rId4"/>
    <p:sldId id="261" r:id="rId5"/>
    <p:sldId id="262" r:id="rId6"/>
    <p:sldId id="269" r:id="rId7"/>
    <p:sldId id="270" r:id="rId8"/>
    <p:sldId id="281" r:id="rId9"/>
    <p:sldId id="271" r:id="rId10"/>
    <p:sldId id="291" r:id="rId11"/>
    <p:sldId id="272" r:id="rId12"/>
    <p:sldId id="273" r:id="rId13"/>
    <p:sldId id="274" r:id="rId14"/>
    <p:sldId id="275" r:id="rId15"/>
    <p:sldId id="286" r:id="rId16"/>
    <p:sldId id="276" r:id="rId17"/>
    <p:sldId id="277" r:id="rId18"/>
    <p:sldId id="264" r:id="rId19"/>
    <p:sldId id="263" r:id="rId20"/>
    <p:sldId id="265" r:id="rId21"/>
    <p:sldId id="278" r:id="rId22"/>
    <p:sldId id="287" r:id="rId23"/>
    <p:sldId id="266" r:id="rId24"/>
    <p:sldId id="280" r:id="rId25"/>
    <p:sldId id="282" r:id="rId26"/>
    <p:sldId id="288" r:id="rId27"/>
    <p:sldId id="289" r:id="rId28"/>
    <p:sldId id="290" r:id="rId29"/>
    <p:sldId id="283" r:id="rId30"/>
    <p:sldId id="284" r:id="rId31"/>
    <p:sldId id="267" r:id="rId32"/>
    <p:sldId id="268" r:id="rId33"/>
    <p:sldId id="285"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9" autoAdjust="0"/>
    <p:restoredTop sz="94660"/>
  </p:normalViewPr>
  <p:slideViewPr>
    <p:cSldViewPr snapToGrid="0">
      <p:cViewPr varScale="1">
        <p:scale>
          <a:sx n="87" d="100"/>
          <a:sy n="87" d="100"/>
        </p:scale>
        <p:origin x="394" y="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gif>
</file>

<file path=ppt/media/image40.png>
</file>

<file path=ppt/media/image5.gif>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63D01B1F-C151-4537-8CDB-7A40AD3A3823}" type="datetimeFigureOut">
              <a:rPr lang="en-US" smtClean="0"/>
              <a:t>4/18/2021</a:t>
            </a:fld>
            <a:endParaRPr lang="en-US"/>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94CA36D9-181E-44DD-8E04-215ED4799A07}" type="slidenum">
              <a:rPr lang="en-US" smtClean="0"/>
              <a:t>‹#›</a:t>
            </a:fld>
            <a:endParaRPr lang="en-US"/>
          </a:p>
        </p:txBody>
      </p:sp>
    </p:spTree>
    <p:extLst>
      <p:ext uri="{BB962C8B-B14F-4D97-AF65-F5344CB8AC3E}">
        <p14:creationId xmlns:p14="http://schemas.microsoft.com/office/powerpoint/2010/main" val="2533976001"/>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D01B1F-C151-4537-8CDB-7A40AD3A3823}" type="datetimeFigureOut">
              <a:rPr lang="en-US" smtClean="0"/>
              <a:t>4/18/2021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CA36D9-181E-44DD-8E04-215ED4799A07}" type="slidenum">
              <a:rPr lang="en-US" smtClean="0"/>
              <a:t>‹#›</a:t>
            </a:fld>
            <a:endParaRPr lang="en-US"/>
          </a:p>
        </p:txBody>
      </p:sp>
    </p:spTree>
    <p:extLst>
      <p:ext uri="{BB962C8B-B14F-4D97-AF65-F5344CB8AC3E}">
        <p14:creationId xmlns:p14="http://schemas.microsoft.com/office/powerpoint/2010/main" val="1816126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D01B1F-C151-4537-8CDB-7A40AD3A3823}" type="datetimeFigureOut">
              <a:rPr lang="en-US" smtClean="0"/>
              <a:t>4/18/2021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CA36D9-181E-44DD-8E04-215ED4799A07}" type="slidenum">
              <a:rPr lang="en-US" smtClean="0"/>
              <a:t>‹#›</a:t>
            </a:fld>
            <a:endParaRPr lang="en-US"/>
          </a:p>
        </p:txBody>
      </p:sp>
    </p:spTree>
    <p:extLst>
      <p:ext uri="{BB962C8B-B14F-4D97-AF65-F5344CB8AC3E}">
        <p14:creationId xmlns:p14="http://schemas.microsoft.com/office/powerpoint/2010/main" val="4232032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3D01B1F-C151-4537-8CDB-7A40AD3A3823}" type="datetimeFigureOut">
              <a:rPr lang="en-US" smtClean="0"/>
              <a:t>4/18/2021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4CA36D9-181E-44DD-8E04-215ED4799A07}" type="slidenum">
              <a:rPr lang="en-US" smtClean="0"/>
              <a:t>‹#›</a:t>
            </a:fld>
            <a:endParaRPr lang="en-US"/>
          </a:p>
        </p:txBody>
      </p:sp>
    </p:spTree>
    <p:extLst>
      <p:ext uri="{BB962C8B-B14F-4D97-AF65-F5344CB8AC3E}">
        <p14:creationId xmlns:p14="http://schemas.microsoft.com/office/powerpoint/2010/main" val="12892301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63D01B1F-C151-4537-8CDB-7A40AD3A3823}" type="datetimeFigureOut">
              <a:rPr lang="en-US" smtClean="0"/>
              <a:t>4/18/2021</a:t>
            </a:fld>
            <a:endParaRPr lang="en-US"/>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a:p>
        </p:txBody>
      </p:sp>
      <p:sp>
        <p:nvSpPr>
          <p:cNvPr id="6" name="Slide Number Placeholder 5"/>
          <p:cNvSpPr>
            <a:spLocks noGrp="1"/>
          </p:cNvSpPr>
          <p:nvPr>
            <p:ph type="sldNum" sz="quarter" idx="12"/>
          </p:nvPr>
        </p:nvSpPr>
        <p:spPr>
          <a:xfrm>
            <a:off x="8604504" y="5211060"/>
            <a:ext cx="2112264" cy="228600"/>
          </a:xfrm>
        </p:spPr>
        <p:txBody>
          <a:bodyPr/>
          <a:lstStyle/>
          <a:p>
            <a:fld id="{94CA36D9-181E-44DD-8E04-215ED4799A07}" type="slidenum">
              <a:rPr lang="en-US" smtClean="0"/>
              <a:t>‹#›</a:t>
            </a:fld>
            <a:endParaRPr lang="en-US"/>
          </a:p>
        </p:txBody>
      </p:sp>
    </p:spTree>
    <p:extLst>
      <p:ext uri="{BB962C8B-B14F-4D97-AF65-F5344CB8AC3E}">
        <p14:creationId xmlns:p14="http://schemas.microsoft.com/office/powerpoint/2010/main" val="2256089504"/>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3D01B1F-C151-4537-8CDB-7A40AD3A3823}" type="datetimeFigureOut">
              <a:rPr lang="en-US" smtClean="0"/>
              <a:t>4/18/2021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CA36D9-181E-44DD-8E04-215ED4799A07}" type="slidenum">
              <a:rPr lang="en-US" smtClean="0"/>
              <a:t>‹#›</a:t>
            </a:fld>
            <a:endParaRPr lang="en-US"/>
          </a:p>
        </p:txBody>
      </p:sp>
    </p:spTree>
    <p:extLst>
      <p:ext uri="{BB962C8B-B14F-4D97-AF65-F5344CB8AC3E}">
        <p14:creationId xmlns:p14="http://schemas.microsoft.com/office/powerpoint/2010/main" val="3890644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3D01B1F-C151-4537-8CDB-7A40AD3A3823}" type="datetimeFigureOut">
              <a:rPr lang="en-US" smtClean="0"/>
              <a:t>4/18/2021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4CA36D9-181E-44DD-8E04-215ED4799A07}" type="slidenum">
              <a:rPr lang="en-US" smtClean="0"/>
              <a:t>‹#›</a:t>
            </a:fld>
            <a:endParaRPr lang="en-US"/>
          </a:p>
        </p:txBody>
      </p:sp>
    </p:spTree>
    <p:extLst>
      <p:ext uri="{BB962C8B-B14F-4D97-AF65-F5344CB8AC3E}">
        <p14:creationId xmlns:p14="http://schemas.microsoft.com/office/powerpoint/2010/main" val="37268984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3D01B1F-C151-4537-8CDB-7A40AD3A3823}" type="datetimeFigureOut">
              <a:rPr lang="en-US" smtClean="0"/>
              <a:t>4/18/2021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4CA36D9-181E-44DD-8E04-215ED4799A07}" type="slidenum">
              <a:rPr lang="en-US" smtClean="0"/>
              <a:t>‹#›</a:t>
            </a:fld>
            <a:endParaRPr lang="en-US"/>
          </a:p>
        </p:txBody>
      </p:sp>
    </p:spTree>
    <p:extLst>
      <p:ext uri="{BB962C8B-B14F-4D97-AF65-F5344CB8AC3E}">
        <p14:creationId xmlns:p14="http://schemas.microsoft.com/office/powerpoint/2010/main" val="28991453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D01B1F-C151-4537-8CDB-7A40AD3A3823}" type="datetimeFigureOut">
              <a:rPr lang="en-US" smtClean="0"/>
              <a:t>4/18/2021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4CA36D9-181E-44DD-8E04-215ED4799A07}" type="slidenum">
              <a:rPr lang="en-US" smtClean="0"/>
              <a:t>‹#›</a:t>
            </a:fld>
            <a:endParaRPr lang="en-US"/>
          </a:p>
        </p:txBody>
      </p:sp>
    </p:spTree>
    <p:extLst>
      <p:ext uri="{BB962C8B-B14F-4D97-AF65-F5344CB8AC3E}">
        <p14:creationId xmlns:p14="http://schemas.microsoft.com/office/powerpoint/2010/main" val="15134083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63D01B1F-C151-4537-8CDB-7A40AD3A3823}" type="datetimeFigureOut">
              <a:rPr lang="en-US" smtClean="0"/>
              <a:t>4/18/2021</a:t>
            </a:fld>
            <a:endParaRPr lang="en-US"/>
          </a:p>
        </p:txBody>
      </p:sp>
      <p:sp>
        <p:nvSpPr>
          <p:cNvPr id="9" name="Footer Placeholder 8"/>
          <p:cNvSpPr>
            <a:spLocks noGrp="1"/>
          </p:cNvSpPr>
          <p:nvPr>
            <p:ph type="ftr" sz="quarter" idx="11"/>
          </p:nvPr>
        </p:nvSpPr>
        <p:spPr/>
        <p:txBody>
          <a:bodyPr/>
          <a:lstStyle>
            <a:lvl1pPr algn="r">
              <a:defRPr/>
            </a:lvl1pPr>
          </a:lstStyle>
          <a:p>
            <a:endParaRPr lang="en-US"/>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94CA36D9-181E-44DD-8E04-215ED4799A07}" type="slidenum">
              <a:rPr lang="en-US" smtClean="0"/>
              <a:t>‹#›</a:t>
            </a:fld>
            <a:endParaRPr lang="en-US"/>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8548203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63D01B1F-C151-4537-8CDB-7A40AD3A3823}" type="datetimeFigureOut">
              <a:rPr lang="en-US" smtClean="0"/>
              <a:t>4/18/2021</a:t>
            </a:fld>
            <a:endParaRPr lang="en-US"/>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94CA36D9-181E-44DD-8E04-215ED4799A07}" type="slidenum">
              <a:rPr lang="en-US" smtClean="0"/>
              <a:t>‹#›</a:t>
            </a:fld>
            <a:endParaRPr lang="en-US"/>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868476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63D01B1F-C151-4537-8CDB-7A40AD3A3823}" type="datetimeFigureOut">
              <a:rPr lang="en-US" smtClean="0"/>
              <a:t>4/18/2021</a:t>
            </a:fld>
            <a:endParaRPr lang="en-US"/>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94CA36D9-181E-44DD-8E04-215ED4799A07}" type="slidenum">
              <a:rPr lang="en-US" smtClean="0"/>
              <a:t>‹#›</a:t>
            </a:fld>
            <a:endParaRPr lang="en-US"/>
          </a:p>
        </p:txBody>
      </p:sp>
    </p:spTree>
    <p:extLst>
      <p:ext uri="{BB962C8B-B14F-4D97-AF65-F5344CB8AC3E}">
        <p14:creationId xmlns:p14="http://schemas.microsoft.com/office/powerpoint/2010/main" val="4225525868"/>
      </p:ext>
    </p:extLst>
  </p:cSld>
  <p:clrMap bg1="lt1" tx1="dk1" bg2="lt2" tx2="dk2" accent1="accent1" accent2="accent2" accent3="accent3" accent4="accent4" accent5="accent5" accent6="accent6" hlink="hlink" folHlink="folHlink"/>
  <p:sldLayoutIdLst>
    <p:sldLayoutId id="2147483895" r:id="rId1"/>
    <p:sldLayoutId id="2147483896" r:id="rId2"/>
    <p:sldLayoutId id="2147483897" r:id="rId3"/>
    <p:sldLayoutId id="2147483898" r:id="rId4"/>
    <p:sldLayoutId id="2147483899" r:id="rId5"/>
    <p:sldLayoutId id="2147483900" r:id="rId6"/>
    <p:sldLayoutId id="2147483901" r:id="rId7"/>
    <p:sldLayoutId id="2147483902" r:id="rId8"/>
    <p:sldLayoutId id="2147483903" r:id="rId9"/>
    <p:sldLayoutId id="2147483904" r:id="rId10"/>
    <p:sldLayoutId id="2147483905" r:id="rId11"/>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hyperlink" Target="https://heartbeat.fritz.ai/resampling-to-properly-handle-imbalanced-datasets-in-machine-learning-64d82c16ceaa" TargetMode="External"/><Relationship Id="rId2" Type="http://schemas.openxmlformats.org/officeDocument/2006/relationships/hyperlink" Target="https://www.altexsoft.com/whitepapers/fraud-detection-how-machine-learning-systems-help-reveal-scams-in-fintech-healthcare-and-ecommerce/" TargetMode="External"/><Relationship Id="rId1" Type="http://schemas.openxmlformats.org/officeDocument/2006/relationships/slideLayout" Target="../slideLayouts/slideLayout7.xml"/><Relationship Id="rId6" Type="http://schemas.openxmlformats.org/officeDocument/2006/relationships/hyperlink" Target="https://towardsdatascience.com/handling-imbalanced-datasets-in-machine-learning-7a0e84220f28" TargetMode="External"/><Relationship Id="rId5" Type="http://schemas.openxmlformats.org/officeDocument/2006/relationships/hyperlink" Target="https://medium.com/@ODSC/transforming-skewed-data-for-machine-learning-90e6cc364b0" TargetMode="External"/><Relationship Id="rId4" Type="http://schemas.openxmlformats.org/officeDocument/2006/relationships/hyperlink" Target="https://towardsdatascience.com/optimizing-hyperparameters-in-random-forest-classification-ec7741f9d3f6"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hyperlink" Target="https://www.kaggle.com/ntnu-testimon/paysim1"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5483A54-9BBA-4DD7-9E64-907F3F259B5C}"/>
              </a:ext>
            </a:extLst>
          </p:cNvPr>
          <p:cNvSpPr txBox="1"/>
          <p:nvPr/>
        </p:nvSpPr>
        <p:spPr>
          <a:xfrm>
            <a:off x="3334143" y="2048580"/>
            <a:ext cx="6096784" cy="369332"/>
          </a:xfrm>
          <a:prstGeom prst="rect">
            <a:avLst/>
          </a:prstGeom>
          <a:noFill/>
        </p:spPr>
        <p:txBody>
          <a:bodyPr wrap="square">
            <a:spAutoFit/>
          </a:bodyPr>
          <a:lstStyle/>
          <a:p>
            <a:endParaRPr lang="en-US" dirty="0"/>
          </a:p>
        </p:txBody>
      </p:sp>
      <p:sp>
        <p:nvSpPr>
          <p:cNvPr id="5" name="Rectangle 4">
            <a:extLst>
              <a:ext uri="{FF2B5EF4-FFF2-40B4-BE49-F238E27FC236}">
                <a16:creationId xmlns:a16="http://schemas.microsoft.com/office/drawing/2014/main" id="{1F94DE0B-6833-432C-94F2-137FD5F36906}"/>
              </a:ext>
            </a:extLst>
          </p:cNvPr>
          <p:cNvSpPr/>
          <p:nvPr/>
        </p:nvSpPr>
        <p:spPr>
          <a:xfrm>
            <a:off x="1135728" y="1859189"/>
            <a:ext cx="9787936" cy="830997"/>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4800" b="1" u="sng" cap="none" spc="0" dirty="0">
                <a:ln/>
                <a:effectLst/>
                <a:latin typeface="Times New Roman" panose="02020603050405020304" pitchFamily="18" charset="0"/>
                <a:ea typeface="Calibri" panose="020F0502020204030204" pitchFamily="34" charset="0"/>
              </a:rPr>
              <a:t>FINANCIAL</a:t>
            </a:r>
            <a:r>
              <a:rPr lang="en-US" sz="4800" b="1" u="sng" cap="none" spc="0" dirty="0">
                <a:ln/>
                <a:solidFill>
                  <a:schemeClr val="bg1"/>
                </a:solidFill>
                <a:effectLst/>
                <a:latin typeface="Times New Roman" panose="02020603050405020304" pitchFamily="18" charset="0"/>
                <a:ea typeface="Calibri" panose="020F0502020204030204" pitchFamily="34" charset="0"/>
              </a:rPr>
              <a:t> </a:t>
            </a:r>
            <a:r>
              <a:rPr lang="en-US" sz="4800" b="1" u="sng" cap="none" spc="0" dirty="0">
                <a:ln/>
                <a:solidFill>
                  <a:srgbClr val="FF0000"/>
                </a:solidFill>
                <a:effectLst/>
                <a:latin typeface="Times New Roman" panose="02020603050405020304" pitchFamily="18" charset="0"/>
                <a:ea typeface="Calibri" panose="020F0502020204030204" pitchFamily="34" charset="0"/>
              </a:rPr>
              <a:t>FRAUD</a:t>
            </a:r>
            <a:r>
              <a:rPr lang="en-US" sz="4800" b="1" u="sng" cap="none" spc="0" dirty="0">
                <a:ln/>
                <a:solidFill>
                  <a:schemeClr val="bg1"/>
                </a:solidFill>
                <a:effectLst/>
                <a:latin typeface="Times New Roman" panose="02020603050405020304" pitchFamily="18" charset="0"/>
                <a:ea typeface="Calibri" panose="020F0502020204030204" pitchFamily="34" charset="0"/>
              </a:rPr>
              <a:t> </a:t>
            </a:r>
            <a:r>
              <a:rPr lang="en-US" sz="4800" b="1" u="sng" cap="none" spc="0" dirty="0">
                <a:ln/>
                <a:effectLst/>
                <a:latin typeface="Times New Roman" panose="02020603050405020304" pitchFamily="18" charset="0"/>
                <a:ea typeface="Calibri" panose="020F0502020204030204" pitchFamily="34" charset="0"/>
              </a:rPr>
              <a:t>DETECTION</a:t>
            </a:r>
            <a:endParaRPr lang="en-US" sz="4800" b="1" cap="none" spc="0" dirty="0">
              <a:ln/>
              <a:effectLst/>
            </a:endParaRPr>
          </a:p>
        </p:txBody>
      </p:sp>
      <p:sp>
        <p:nvSpPr>
          <p:cNvPr id="11" name="TextBox 10">
            <a:extLst>
              <a:ext uri="{FF2B5EF4-FFF2-40B4-BE49-F238E27FC236}">
                <a16:creationId xmlns:a16="http://schemas.microsoft.com/office/drawing/2014/main" id="{C8FC06B0-D0FC-47C9-9037-86F8B394E2A9}"/>
              </a:ext>
            </a:extLst>
          </p:cNvPr>
          <p:cNvSpPr txBox="1"/>
          <p:nvPr/>
        </p:nvSpPr>
        <p:spPr>
          <a:xfrm>
            <a:off x="3578107" y="4167815"/>
            <a:ext cx="6096784" cy="1200329"/>
          </a:xfrm>
          <a:prstGeom prst="rect">
            <a:avLst/>
          </a:prstGeom>
          <a:noFill/>
        </p:spPr>
        <p:txBody>
          <a:bodyPr wrap="square">
            <a:spAutoFit/>
          </a:bodyPr>
          <a:lstStyle/>
          <a:p>
            <a:pPr marL="0" marR="0" algn="just">
              <a:spcBef>
                <a:spcPts val="0"/>
              </a:spcBef>
              <a:spcAft>
                <a:spcPts val="0"/>
              </a:spcAft>
            </a:pPr>
            <a:r>
              <a:rPr lang="en-US" sz="1800" b="1" u="sng" dirty="0">
                <a:solidFill>
                  <a:schemeClr val="tx2">
                    <a:lumMod val="75000"/>
                  </a:schemeClr>
                </a:solidFill>
                <a:effectLst/>
                <a:latin typeface="Arial Rounded MT Bold" panose="020F0704030504030204" pitchFamily="34" charset="0"/>
                <a:ea typeface="Calibri" panose="020F0502020204030204" pitchFamily="34" charset="0"/>
                <a:cs typeface="Times New Roman" panose="02020603050405020304" pitchFamily="18" charset="0"/>
              </a:rPr>
              <a:t>Team 18</a:t>
            </a:r>
            <a:endParaRPr lang="en-US" sz="1800" b="1" dirty="0">
              <a:solidFill>
                <a:schemeClr val="tx2">
                  <a:lumMod val="75000"/>
                </a:schemeClr>
              </a:solidFill>
              <a:effectLst/>
              <a:latin typeface="Arial Rounded MT Bold" panose="020F0704030504030204" pitchFamily="34"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b="1" dirty="0">
                <a:solidFill>
                  <a:schemeClr val="tx2">
                    <a:lumMod val="75000"/>
                  </a:schemeClr>
                </a:solidFill>
                <a:effectLst/>
                <a:latin typeface="Arial Rounded MT Bold" panose="020F0704030504030204" pitchFamily="34" charset="0"/>
                <a:ea typeface="Calibri" panose="020F0502020204030204" pitchFamily="34" charset="0"/>
                <a:cs typeface="Times New Roman" panose="02020603050405020304" pitchFamily="18" charset="0"/>
              </a:rPr>
              <a:t>Durga Bhavani Bangari – 001027500</a:t>
            </a:r>
          </a:p>
          <a:p>
            <a:pPr algn="just"/>
            <a:r>
              <a:rPr lang="en-US" sz="1800" b="1" dirty="0">
                <a:solidFill>
                  <a:schemeClr val="tx2">
                    <a:lumMod val="75000"/>
                  </a:schemeClr>
                </a:solidFill>
                <a:effectLst/>
                <a:latin typeface="Arial Rounded MT Bold" panose="020F0704030504030204" pitchFamily="34" charset="0"/>
                <a:ea typeface="Calibri" panose="020F0502020204030204" pitchFamily="34" charset="0"/>
                <a:cs typeface="Times New Roman" panose="02020603050405020304" pitchFamily="18" charset="0"/>
              </a:rPr>
              <a:t>Amulya Rao Ravindra - 001586084 </a:t>
            </a:r>
          </a:p>
          <a:p>
            <a:pPr marL="0" marR="0" algn="just">
              <a:spcBef>
                <a:spcPts val="0"/>
              </a:spcBef>
              <a:spcAft>
                <a:spcPts val="0"/>
              </a:spcAft>
            </a:pPr>
            <a:endParaRPr lang="en-US" sz="1800" b="1" dirty="0">
              <a:solidFill>
                <a:schemeClr val="tx2">
                  <a:lumMod val="75000"/>
                </a:schemeClr>
              </a:solidFill>
              <a:effectLst/>
              <a:latin typeface="Arial Rounded MT Bold" panose="020F0704030504030204" pitchFamily="34" charset="0"/>
              <a:ea typeface="Calibri" panose="020F0502020204030204" pitchFamily="34" charset="0"/>
              <a:cs typeface="Times New Roman" panose="02020603050405020304" pitchFamily="18" charset="0"/>
            </a:endParaRPr>
          </a:p>
        </p:txBody>
      </p:sp>
      <p:pic>
        <p:nvPicPr>
          <p:cNvPr id="1026" name="Picture 2" descr="Why You Should Act Now to Prevent Peer-to-Peer Payments Network Fraud">
            <a:extLst>
              <a:ext uri="{FF2B5EF4-FFF2-40B4-BE49-F238E27FC236}">
                <a16:creationId xmlns:a16="http://schemas.microsoft.com/office/drawing/2014/main" id="{1BE9F012-E09F-4750-ADFF-8844C00CEA4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217" r="16537"/>
          <a:stretch/>
        </p:blipFill>
        <p:spPr bwMode="auto">
          <a:xfrm>
            <a:off x="9935309" y="3218481"/>
            <a:ext cx="1692265" cy="1648063"/>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a:extLst>
            <a:ext uri="{909E8E84-426E-40DD-AFC4-6F175D3DCCD1}">
              <a14:hiddenFill xmlns:a14="http://schemas.microsoft.com/office/drawing/2010/main">
                <a:solidFill>
                  <a:srgbClr val="FFFFFF"/>
                </a:solidFill>
              </a14:hiddenFill>
            </a:ext>
          </a:extLst>
        </p:spPr>
      </p:pic>
      <p:pic>
        <p:nvPicPr>
          <p:cNvPr id="7" name="Picture 6" descr="A picture containing text&#10;&#10;Description automatically generated">
            <a:extLst>
              <a:ext uri="{FF2B5EF4-FFF2-40B4-BE49-F238E27FC236}">
                <a16:creationId xmlns:a16="http://schemas.microsoft.com/office/drawing/2014/main" id="{C6096D84-C4D0-47F8-A713-E6D72EDC62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6903" y="4866544"/>
            <a:ext cx="1704424" cy="1138865"/>
          </a:xfrm>
          <a:prstGeom prst="rect">
            <a:avLst/>
          </a:prstGeom>
        </p:spPr>
      </p:pic>
    </p:spTree>
    <p:extLst>
      <p:ext uri="{BB962C8B-B14F-4D97-AF65-F5344CB8AC3E}">
        <p14:creationId xmlns:p14="http://schemas.microsoft.com/office/powerpoint/2010/main" val="4099863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randombar(horizontal)">
                                      <p:cBhvr>
                                        <p:cTn id="12" dur="500"/>
                                        <p:tgtEl>
                                          <p:spTgt spid="1026"/>
                                        </p:tgtEl>
                                      </p:cBhvr>
                                    </p:animEffect>
                                  </p:childTnLst>
                                </p:cTn>
                              </p:par>
                              <p:par>
                                <p:cTn id="13" presetID="14" presetClass="entr" presetSubtype="1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randombar(horizontal)">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randombar(horizontal)">
                                      <p:cBhvr>
                                        <p:cTn id="2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BC5DD94-F837-4DCF-A40B-77DC376DA87C}"/>
              </a:ext>
            </a:extLst>
          </p:cNvPr>
          <p:cNvSpPr txBox="1"/>
          <p:nvPr/>
        </p:nvSpPr>
        <p:spPr>
          <a:xfrm>
            <a:off x="1245211" y="531907"/>
            <a:ext cx="6095266" cy="400110"/>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Correlation</a:t>
            </a:r>
            <a:r>
              <a:rPr lang="en-US" sz="2000" dirty="0">
                <a:latin typeface="Times New Roman" panose="02020603050405020304" pitchFamily="18" charset="0"/>
                <a:cs typeface="Times New Roman" panose="02020603050405020304" pitchFamily="18" charset="0"/>
              </a:rPr>
              <a:t> </a:t>
            </a:r>
            <a:r>
              <a:rPr lang="en-US" sz="2000" b="1" dirty="0">
                <a:latin typeface="Times New Roman" panose="02020603050405020304" pitchFamily="18" charset="0"/>
                <a:cs typeface="Times New Roman" panose="02020603050405020304" pitchFamily="18" charset="0"/>
              </a:rPr>
              <a:t>Matrix after Dropping</a:t>
            </a:r>
          </a:p>
        </p:txBody>
      </p:sp>
      <p:pic>
        <p:nvPicPr>
          <p:cNvPr id="5" name="Picture 4" descr="Chart&#10;&#10;Description automatically generated with medium confidence">
            <a:extLst>
              <a:ext uri="{FF2B5EF4-FFF2-40B4-BE49-F238E27FC236}">
                <a16:creationId xmlns:a16="http://schemas.microsoft.com/office/drawing/2014/main" id="{94C4F123-A0F9-4F44-B534-7D77F8C779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68310" y="1367204"/>
            <a:ext cx="7255379" cy="5376496"/>
          </a:xfrm>
          <a:prstGeom prst="rect">
            <a:avLst/>
          </a:prstGeom>
        </p:spPr>
      </p:pic>
    </p:spTree>
    <p:extLst>
      <p:ext uri="{BB962C8B-B14F-4D97-AF65-F5344CB8AC3E}">
        <p14:creationId xmlns:p14="http://schemas.microsoft.com/office/powerpoint/2010/main" val="926649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heel(1)">
                                      <p:cBhvr>
                                        <p:cTn id="14"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CA3054C-4A5C-439E-BAE6-9E96150D1F32}"/>
              </a:ext>
            </a:extLst>
          </p:cNvPr>
          <p:cNvSpPr txBox="1"/>
          <p:nvPr/>
        </p:nvSpPr>
        <p:spPr>
          <a:xfrm>
            <a:off x="1147397" y="465914"/>
            <a:ext cx="7306407" cy="523220"/>
          </a:xfrm>
          <a:prstGeom prst="rect">
            <a:avLst/>
          </a:prstGeom>
          <a:noFill/>
        </p:spPr>
        <p:txBody>
          <a:bodyPr wrap="square">
            <a:spAutoFit/>
          </a:bodyPr>
          <a:lstStyle/>
          <a:p>
            <a:r>
              <a:rPr lang="en-IN" sz="2800" b="1" dirty="0">
                <a:solidFill>
                  <a:srgbClr val="0070C0"/>
                </a:solidFill>
                <a:latin typeface="Bookman Old Style" panose="02050604050505020204" pitchFamily="18" charset="0"/>
              </a:rPr>
              <a:t>4</a:t>
            </a:r>
            <a:r>
              <a:rPr lang="en-IN" sz="1800" b="1" dirty="0">
                <a:solidFill>
                  <a:srgbClr val="0070C0"/>
                </a:solidFill>
                <a:latin typeface="Bookman Old Style" panose="02050604050505020204" pitchFamily="18" charset="0"/>
              </a:rPr>
              <a:t>. </a:t>
            </a:r>
            <a:r>
              <a:rPr lang="en-IN" sz="2800" b="1" dirty="0">
                <a:solidFill>
                  <a:srgbClr val="0070C0"/>
                </a:solidFill>
                <a:latin typeface="Bookman Old Style" panose="02050604050505020204" pitchFamily="18" charset="0"/>
              </a:rPr>
              <a:t>EXPLORATORY</a:t>
            </a:r>
            <a:r>
              <a:rPr lang="en-IN" sz="1800" b="1" dirty="0">
                <a:solidFill>
                  <a:srgbClr val="0070C0"/>
                </a:solidFill>
                <a:latin typeface="Bookman Old Style" panose="02050604050505020204" pitchFamily="18" charset="0"/>
              </a:rPr>
              <a:t> </a:t>
            </a:r>
            <a:r>
              <a:rPr lang="en-IN" sz="2800" b="1" dirty="0">
                <a:solidFill>
                  <a:srgbClr val="0070C0"/>
                </a:solidFill>
                <a:latin typeface="Bookman Old Style" panose="02050604050505020204" pitchFamily="18" charset="0"/>
              </a:rPr>
              <a:t>DATA ANLYSIS</a:t>
            </a:r>
            <a:endParaRPr lang="en-US" sz="2800" b="1" dirty="0">
              <a:solidFill>
                <a:srgbClr val="0070C0"/>
              </a:solidFill>
              <a:latin typeface="Bookman Old Style" panose="02050604050505020204" pitchFamily="18" charset="0"/>
            </a:endParaRPr>
          </a:p>
        </p:txBody>
      </p:sp>
      <p:pic>
        <p:nvPicPr>
          <p:cNvPr id="5122" name="Picture 2" descr="Chart, bar chart&#10;&#10;Description automatically generated">
            <a:extLst>
              <a:ext uri="{FF2B5EF4-FFF2-40B4-BE49-F238E27FC236}">
                <a16:creationId xmlns:a16="http://schemas.microsoft.com/office/drawing/2014/main" id="{363514DE-0690-4738-875F-71C08503ED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8310" y="2655277"/>
            <a:ext cx="5182935" cy="3213589"/>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Chart, bar chart&#10;&#10;Description automatically generated">
            <a:extLst>
              <a:ext uri="{FF2B5EF4-FFF2-40B4-BE49-F238E27FC236}">
                <a16:creationId xmlns:a16="http://schemas.microsoft.com/office/drawing/2014/main" id="{DB268CFD-7EEA-44CE-84C8-AA028976B8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2732691"/>
            <a:ext cx="4678127" cy="313617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6C18C24A-C99B-486D-8054-F23BBCBE7AFE}"/>
              </a:ext>
            </a:extLst>
          </p:cNvPr>
          <p:cNvSpPr txBox="1"/>
          <p:nvPr/>
        </p:nvSpPr>
        <p:spPr>
          <a:xfrm>
            <a:off x="3204736" y="1778642"/>
            <a:ext cx="5632247" cy="400110"/>
          </a:xfrm>
          <a:prstGeom prst="rect">
            <a:avLst/>
          </a:prstGeom>
          <a:noFill/>
        </p:spPr>
        <p:txBody>
          <a:bodyPr wrap="none" rtlCol="0">
            <a:spAutoFit/>
          </a:bodyPr>
          <a:lstStyle/>
          <a:p>
            <a:r>
              <a:rPr lang="en-US" sz="2000" b="1" dirty="0">
                <a:latin typeface="Times New Roman" panose="02020603050405020304" pitchFamily="18" charset="0"/>
                <a:cs typeface="Times New Roman" panose="02020603050405020304" pitchFamily="18" charset="0"/>
              </a:rPr>
              <a:t>Distribution</a:t>
            </a:r>
            <a:r>
              <a:rPr lang="en-US" sz="2000" dirty="0">
                <a:latin typeface="Times New Roman" panose="02020603050405020304" pitchFamily="18" charset="0"/>
                <a:cs typeface="Times New Roman" panose="02020603050405020304" pitchFamily="18" charset="0"/>
              </a:rPr>
              <a:t> </a:t>
            </a:r>
            <a:r>
              <a:rPr lang="en-US" sz="2000" b="1" dirty="0">
                <a:latin typeface="Times New Roman" panose="02020603050405020304" pitchFamily="18" charset="0"/>
                <a:cs typeface="Times New Roman" panose="02020603050405020304" pitchFamily="18" charset="0"/>
              </a:rPr>
              <a:t>Of Fraud Vs NonFraud Transactions</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8909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1" presetClass="entr" presetSubtype="1" fill="hold" nodeType="clickEffect">
                                  <p:stCondLst>
                                    <p:cond delay="0"/>
                                  </p:stCondLst>
                                  <p:childTnLst>
                                    <p:set>
                                      <p:cBhvr>
                                        <p:cTn id="20" dur="1" fill="hold">
                                          <p:stCondLst>
                                            <p:cond delay="0"/>
                                          </p:stCondLst>
                                        </p:cTn>
                                        <p:tgtEl>
                                          <p:spTgt spid="5122"/>
                                        </p:tgtEl>
                                        <p:attrNameLst>
                                          <p:attrName>style.visibility</p:attrName>
                                        </p:attrNameLst>
                                      </p:cBhvr>
                                      <p:to>
                                        <p:strVal val="visible"/>
                                      </p:to>
                                    </p:set>
                                    <p:animEffect transition="in" filter="wheel(1)">
                                      <p:cBhvr>
                                        <p:cTn id="21" dur="2000"/>
                                        <p:tgtEl>
                                          <p:spTgt spid="5122"/>
                                        </p:tgtEl>
                                      </p:cBhvr>
                                    </p:animEffect>
                                  </p:childTnLst>
                                </p:cTn>
                              </p:par>
                              <p:par>
                                <p:cTn id="22" presetID="21" presetClass="entr" presetSubtype="1" fill="hold" nodeType="withEffect">
                                  <p:stCondLst>
                                    <p:cond delay="0"/>
                                  </p:stCondLst>
                                  <p:childTnLst>
                                    <p:set>
                                      <p:cBhvr>
                                        <p:cTn id="23" dur="1" fill="hold">
                                          <p:stCondLst>
                                            <p:cond delay="0"/>
                                          </p:stCondLst>
                                        </p:cTn>
                                        <p:tgtEl>
                                          <p:spTgt spid="5124"/>
                                        </p:tgtEl>
                                        <p:attrNameLst>
                                          <p:attrName>style.visibility</p:attrName>
                                        </p:attrNameLst>
                                      </p:cBhvr>
                                      <p:to>
                                        <p:strVal val="visible"/>
                                      </p:to>
                                    </p:set>
                                    <p:animEffect transition="in" filter="wheel(1)">
                                      <p:cBhvr>
                                        <p:cTn id="24" dur="2000"/>
                                        <p:tgtEl>
                                          <p:spTgt spid="5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bar chart&#10;&#10;Description automatically generated">
            <a:extLst>
              <a:ext uri="{FF2B5EF4-FFF2-40B4-BE49-F238E27FC236}">
                <a16:creationId xmlns:a16="http://schemas.microsoft.com/office/drawing/2014/main" id="{9478BFB5-46EA-4939-B953-A89BB8E8EA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6623" y="2189114"/>
            <a:ext cx="10146323" cy="3832829"/>
          </a:xfrm>
          <a:prstGeom prst="rect">
            <a:avLst/>
          </a:prstGeom>
        </p:spPr>
      </p:pic>
      <p:sp>
        <p:nvSpPr>
          <p:cNvPr id="7" name="TextBox 6">
            <a:extLst>
              <a:ext uri="{FF2B5EF4-FFF2-40B4-BE49-F238E27FC236}">
                <a16:creationId xmlns:a16="http://schemas.microsoft.com/office/drawing/2014/main" id="{5A15FEE2-EACB-4FA0-8FB0-AB036A2929D8}"/>
              </a:ext>
            </a:extLst>
          </p:cNvPr>
          <p:cNvSpPr txBox="1"/>
          <p:nvPr/>
        </p:nvSpPr>
        <p:spPr>
          <a:xfrm>
            <a:off x="3596055" y="1042676"/>
            <a:ext cx="6101860" cy="400110"/>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Visualization Of The Transaction Types</a:t>
            </a:r>
          </a:p>
        </p:txBody>
      </p:sp>
    </p:spTree>
    <p:extLst>
      <p:ext uri="{BB962C8B-B14F-4D97-AF65-F5344CB8AC3E}">
        <p14:creationId xmlns:p14="http://schemas.microsoft.com/office/powerpoint/2010/main" val="2907491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wheel(1)">
                                      <p:cBhvr>
                                        <p:cTn id="14"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line chart&#10;&#10;Description automatically generated">
            <a:extLst>
              <a:ext uri="{FF2B5EF4-FFF2-40B4-BE49-F238E27FC236}">
                <a16:creationId xmlns:a16="http://schemas.microsoft.com/office/drawing/2014/main" id="{2EB03353-E5CA-4F1C-BE69-D8571A228A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3745" y="2281991"/>
            <a:ext cx="10224025" cy="3911801"/>
          </a:xfrm>
          <a:prstGeom prst="rect">
            <a:avLst/>
          </a:prstGeom>
        </p:spPr>
      </p:pic>
      <p:sp>
        <p:nvSpPr>
          <p:cNvPr id="6" name="TextBox 5">
            <a:extLst>
              <a:ext uri="{FF2B5EF4-FFF2-40B4-BE49-F238E27FC236}">
                <a16:creationId xmlns:a16="http://schemas.microsoft.com/office/drawing/2014/main" id="{DFC499F5-AD29-4EE4-B65D-6107CCFE4F6E}"/>
              </a:ext>
            </a:extLst>
          </p:cNvPr>
          <p:cNvSpPr txBox="1"/>
          <p:nvPr/>
        </p:nvSpPr>
        <p:spPr>
          <a:xfrm>
            <a:off x="3045070" y="1037465"/>
            <a:ext cx="6101860" cy="400110"/>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Behavior Of The Transaction Types During The Day</a:t>
            </a:r>
          </a:p>
        </p:txBody>
      </p:sp>
    </p:spTree>
    <p:extLst>
      <p:ext uri="{BB962C8B-B14F-4D97-AF65-F5344CB8AC3E}">
        <p14:creationId xmlns:p14="http://schemas.microsoft.com/office/powerpoint/2010/main" val="1457955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wheel(1)">
                                      <p:cBhvr>
                                        <p:cTn id="14"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Chart, bar chart&#10;&#10;Description automatically generated">
            <a:extLst>
              <a:ext uri="{FF2B5EF4-FFF2-40B4-BE49-F238E27FC236}">
                <a16:creationId xmlns:a16="http://schemas.microsoft.com/office/drawing/2014/main" id="{75267683-2F68-4DF4-A718-B0203E8E71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1965" y="2070588"/>
            <a:ext cx="7711383" cy="428111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9926EF5-2E1C-4FA1-AEE2-7F16E77D19D6}"/>
              </a:ext>
            </a:extLst>
          </p:cNvPr>
          <p:cNvSpPr txBox="1"/>
          <p:nvPr/>
        </p:nvSpPr>
        <p:spPr>
          <a:xfrm>
            <a:off x="3090497" y="1019880"/>
            <a:ext cx="6101860" cy="400110"/>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Visualizing The Transaction Types That Cause Fraud</a:t>
            </a:r>
          </a:p>
        </p:txBody>
      </p:sp>
    </p:spTree>
    <p:extLst>
      <p:ext uri="{BB962C8B-B14F-4D97-AF65-F5344CB8AC3E}">
        <p14:creationId xmlns:p14="http://schemas.microsoft.com/office/powerpoint/2010/main" val="1766215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nodeType="clickEffect">
                                  <p:stCondLst>
                                    <p:cond delay="0"/>
                                  </p:stCondLst>
                                  <p:childTnLst>
                                    <p:set>
                                      <p:cBhvr>
                                        <p:cTn id="13" dur="1" fill="hold">
                                          <p:stCondLst>
                                            <p:cond delay="0"/>
                                          </p:stCondLst>
                                        </p:cTn>
                                        <p:tgtEl>
                                          <p:spTgt spid="8194"/>
                                        </p:tgtEl>
                                        <p:attrNameLst>
                                          <p:attrName>style.visibility</p:attrName>
                                        </p:attrNameLst>
                                      </p:cBhvr>
                                      <p:to>
                                        <p:strVal val="visible"/>
                                      </p:to>
                                    </p:set>
                                    <p:animEffect transition="in" filter="wheel(1)">
                                      <p:cBhvr>
                                        <p:cTn id="14" dur="2000"/>
                                        <p:tgtEl>
                                          <p:spTgt spid="8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treemap chart&#10;&#10;Description automatically generated">
            <a:extLst>
              <a:ext uri="{FF2B5EF4-FFF2-40B4-BE49-F238E27FC236}">
                <a16:creationId xmlns:a16="http://schemas.microsoft.com/office/drawing/2014/main" id="{A6DA3526-4AE2-4810-9E0D-9948BDC188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4471" y="2461847"/>
            <a:ext cx="6688518" cy="3789113"/>
          </a:xfrm>
          <a:prstGeom prst="rect">
            <a:avLst/>
          </a:prstGeom>
        </p:spPr>
      </p:pic>
      <p:sp>
        <p:nvSpPr>
          <p:cNvPr id="5" name="TextBox 4">
            <a:extLst>
              <a:ext uri="{FF2B5EF4-FFF2-40B4-BE49-F238E27FC236}">
                <a16:creationId xmlns:a16="http://schemas.microsoft.com/office/drawing/2014/main" id="{C608184E-327A-4026-9B04-79DAD2C1887B}"/>
              </a:ext>
            </a:extLst>
          </p:cNvPr>
          <p:cNvSpPr txBox="1"/>
          <p:nvPr/>
        </p:nvSpPr>
        <p:spPr>
          <a:xfrm>
            <a:off x="1160584" y="1332007"/>
            <a:ext cx="8018584" cy="400110"/>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Frauds Are Observed Only Between Customer-Customer Transactions </a:t>
            </a:r>
          </a:p>
        </p:txBody>
      </p:sp>
      <p:pic>
        <p:nvPicPr>
          <p:cNvPr id="2050" name="Picture 2" descr="Peer-to-Peer Mobile Payment Apps And Their Role in 20">
            <a:extLst>
              <a:ext uri="{FF2B5EF4-FFF2-40B4-BE49-F238E27FC236}">
                <a16:creationId xmlns:a16="http://schemas.microsoft.com/office/drawing/2014/main" id="{18054948-45B6-4750-BE6A-4914D12946A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688" t="7454" r="19287"/>
          <a:stretch/>
        </p:blipFill>
        <p:spPr bwMode="auto">
          <a:xfrm>
            <a:off x="9808112" y="584688"/>
            <a:ext cx="1835409" cy="1819274"/>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015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wheel(1)">
                                      <p:cBhvr>
                                        <p:cTn id="14" dur="2000"/>
                                        <p:tgtEl>
                                          <p:spTgt spid="3"/>
                                        </p:tgtEl>
                                      </p:cBhvr>
                                    </p:animEffect>
                                  </p:childTnLst>
                                </p:cTn>
                              </p:par>
                              <p:par>
                                <p:cTn id="15" presetID="21" presetClass="entr" presetSubtype="1" fill="hold" nodeType="withEffect">
                                  <p:stCondLst>
                                    <p:cond delay="0"/>
                                  </p:stCondLst>
                                  <p:childTnLst>
                                    <p:set>
                                      <p:cBhvr>
                                        <p:cTn id="16" dur="1" fill="hold">
                                          <p:stCondLst>
                                            <p:cond delay="0"/>
                                          </p:stCondLst>
                                        </p:cTn>
                                        <p:tgtEl>
                                          <p:spTgt spid="2050"/>
                                        </p:tgtEl>
                                        <p:attrNameLst>
                                          <p:attrName>style.visibility</p:attrName>
                                        </p:attrNameLst>
                                      </p:cBhvr>
                                      <p:to>
                                        <p:strVal val="visible"/>
                                      </p:to>
                                    </p:set>
                                    <p:animEffect transition="in" filter="wheel(1)">
                                      <p:cBhvr>
                                        <p:cTn id="17" dur="20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histogram&#10;&#10;Description automatically generated">
            <a:extLst>
              <a:ext uri="{FF2B5EF4-FFF2-40B4-BE49-F238E27FC236}">
                <a16:creationId xmlns:a16="http://schemas.microsoft.com/office/drawing/2014/main" id="{065286D5-5F75-491E-9466-C8F5D3577C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0013" y="2365813"/>
            <a:ext cx="9213606" cy="3999563"/>
          </a:xfrm>
          <a:prstGeom prst="rect">
            <a:avLst/>
          </a:prstGeom>
        </p:spPr>
      </p:pic>
      <p:sp>
        <p:nvSpPr>
          <p:cNvPr id="6" name="TextBox 5">
            <a:extLst>
              <a:ext uri="{FF2B5EF4-FFF2-40B4-BE49-F238E27FC236}">
                <a16:creationId xmlns:a16="http://schemas.microsoft.com/office/drawing/2014/main" id="{1ADDEA60-D5F3-453F-9ABD-7286D9787DC0}"/>
              </a:ext>
            </a:extLst>
          </p:cNvPr>
          <p:cNvSpPr txBox="1"/>
          <p:nvPr/>
        </p:nvSpPr>
        <p:spPr>
          <a:xfrm>
            <a:off x="2838450" y="1252877"/>
            <a:ext cx="6515099" cy="400110"/>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Distribution Of The Fraud Transaction In A Day</a:t>
            </a:r>
          </a:p>
        </p:txBody>
      </p:sp>
    </p:spTree>
    <p:extLst>
      <p:ext uri="{BB962C8B-B14F-4D97-AF65-F5344CB8AC3E}">
        <p14:creationId xmlns:p14="http://schemas.microsoft.com/office/powerpoint/2010/main" val="3417354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wheel(1)">
                                      <p:cBhvr>
                                        <p:cTn id="14"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bar chart&#10;&#10;Description automatically generated">
            <a:extLst>
              <a:ext uri="{FF2B5EF4-FFF2-40B4-BE49-F238E27FC236}">
                <a16:creationId xmlns:a16="http://schemas.microsoft.com/office/drawing/2014/main" id="{0B7E5A82-624B-41AF-AAB5-1926A1AB9A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984" y="2790534"/>
            <a:ext cx="5178423" cy="3161859"/>
          </a:xfrm>
          <a:prstGeom prst="rect">
            <a:avLst/>
          </a:prstGeom>
        </p:spPr>
      </p:pic>
      <p:pic>
        <p:nvPicPr>
          <p:cNvPr id="5" name="Picture 4" descr="Chart, bar chart, waterfall chart&#10;&#10;Description automatically generated">
            <a:extLst>
              <a:ext uri="{FF2B5EF4-FFF2-40B4-BE49-F238E27FC236}">
                <a16:creationId xmlns:a16="http://schemas.microsoft.com/office/drawing/2014/main" id="{AE9B3A0A-5A94-454A-8E2B-BC87C04C4E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67767" y="2790533"/>
            <a:ext cx="4776091" cy="3161859"/>
          </a:xfrm>
          <a:prstGeom prst="rect">
            <a:avLst/>
          </a:prstGeom>
        </p:spPr>
      </p:pic>
      <p:sp>
        <p:nvSpPr>
          <p:cNvPr id="6" name="TextBox 5">
            <a:extLst>
              <a:ext uri="{FF2B5EF4-FFF2-40B4-BE49-F238E27FC236}">
                <a16:creationId xmlns:a16="http://schemas.microsoft.com/office/drawing/2014/main" id="{5B0E480B-F9B4-4654-9970-BCCA3DF5A9C1}"/>
              </a:ext>
            </a:extLst>
          </p:cNvPr>
          <p:cNvSpPr txBox="1"/>
          <p:nvPr/>
        </p:nvSpPr>
        <p:spPr>
          <a:xfrm>
            <a:off x="3838811" y="597877"/>
            <a:ext cx="4377352" cy="400110"/>
          </a:xfrm>
          <a:prstGeom prst="rect">
            <a:avLst/>
          </a:prstGeom>
          <a:noFill/>
        </p:spPr>
        <p:txBody>
          <a:bodyPr wrap="none" rtlCol="0">
            <a:spAutoFit/>
          </a:bodyPr>
          <a:lstStyle/>
          <a:p>
            <a:r>
              <a:rPr lang="en-US" sz="2000" b="1" dirty="0">
                <a:latin typeface="Times New Roman" panose="02020603050405020304" pitchFamily="18" charset="0"/>
                <a:cs typeface="Times New Roman" panose="02020603050405020304" pitchFamily="18" charset="0"/>
              </a:rPr>
              <a:t>CASH_OUT AND TRANSFER TYPE</a:t>
            </a:r>
          </a:p>
        </p:txBody>
      </p:sp>
      <p:sp>
        <p:nvSpPr>
          <p:cNvPr id="10" name="TextBox 9">
            <a:extLst>
              <a:ext uri="{FF2B5EF4-FFF2-40B4-BE49-F238E27FC236}">
                <a16:creationId xmlns:a16="http://schemas.microsoft.com/office/drawing/2014/main" id="{21302237-0D0D-4427-890F-5A271327D4DA}"/>
              </a:ext>
            </a:extLst>
          </p:cNvPr>
          <p:cNvSpPr txBox="1"/>
          <p:nvPr/>
        </p:nvSpPr>
        <p:spPr>
          <a:xfrm>
            <a:off x="2281604" y="1890319"/>
            <a:ext cx="2580541" cy="400110"/>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Transaction Amount</a:t>
            </a:r>
            <a:endParaRPr lang="en-US" sz="2000"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D727DD9C-E554-4C3B-BE4F-A8F7333EA42C}"/>
              </a:ext>
            </a:extLst>
          </p:cNvPr>
          <p:cNvSpPr txBox="1"/>
          <p:nvPr/>
        </p:nvSpPr>
        <p:spPr>
          <a:xfrm>
            <a:off x="7329856" y="1890319"/>
            <a:ext cx="3190139" cy="400110"/>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Customer Opening Balance </a:t>
            </a:r>
            <a:endParaRPr lang="en-US" sz="2000" dirty="0">
              <a:latin typeface="Times New Roman" panose="02020603050405020304" pitchFamily="18" charset="0"/>
              <a:cs typeface="Times New Roman" panose="02020603050405020304" pitchFamily="18" charset="0"/>
            </a:endParaRPr>
          </a:p>
        </p:txBody>
      </p:sp>
      <p:cxnSp>
        <p:nvCxnSpPr>
          <p:cNvPr id="9" name="Straight Arrow Connector 8">
            <a:extLst>
              <a:ext uri="{FF2B5EF4-FFF2-40B4-BE49-F238E27FC236}">
                <a16:creationId xmlns:a16="http://schemas.microsoft.com/office/drawing/2014/main" id="{10E39C12-426B-4850-A96D-41A4B0CFDAC2}"/>
              </a:ext>
            </a:extLst>
          </p:cNvPr>
          <p:cNvCxnSpPr>
            <a:cxnSpLocks/>
            <a:stCxn id="6" idx="2"/>
            <a:endCxn id="10" idx="0"/>
          </p:cNvCxnSpPr>
          <p:nvPr/>
        </p:nvCxnSpPr>
        <p:spPr>
          <a:xfrm flipH="1">
            <a:off x="3571875" y="997987"/>
            <a:ext cx="2455612" cy="89233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 name="Straight Arrow Connector 12">
            <a:extLst>
              <a:ext uri="{FF2B5EF4-FFF2-40B4-BE49-F238E27FC236}">
                <a16:creationId xmlns:a16="http://schemas.microsoft.com/office/drawing/2014/main" id="{DB9CF2E8-3DAF-4BC9-81D3-F18736571873}"/>
              </a:ext>
            </a:extLst>
          </p:cNvPr>
          <p:cNvCxnSpPr>
            <a:cxnSpLocks/>
            <a:stCxn id="6" idx="2"/>
            <a:endCxn id="11" idx="0"/>
          </p:cNvCxnSpPr>
          <p:nvPr/>
        </p:nvCxnSpPr>
        <p:spPr>
          <a:xfrm>
            <a:off x="6027487" y="997987"/>
            <a:ext cx="2897439" cy="89233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057803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circle(in)">
                                      <p:cBhvr>
                                        <p:cTn id="14" dur="2000"/>
                                        <p:tgtEl>
                                          <p:spTgt spid="9"/>
                                        </p:tgtEl>
                                      </p:cBhvr>
                                    </p:animEffect>
                                  </p:childTnLst>
                                </p:cTn>
                              </p:par>
                              <p:par>
                                <p:cTn id="15" presetID="6" presetClass="entr" presetSubtype="16"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circle(in)">
                                      <p:cBhvr>
                                        <p:cTn id="17" dur="20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down)">
                                      <p:cBhvr>
                                        <p:cTn id="22" dur="500"/>
                                        <p:tgtEl>
                                          <p:spTgt spid="10"/>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wipe(down)">
                                      <p:cBhvr>
                                        <p:cTn id="25" dur="500"/>
                                        <p:tgtEl>
                                          <p:spTgt spid="11"/>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nodeType="click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wipe(down)">
                                      <p:cBhvr>
                                        <p:cTn id="30" dur="500"/>
                                        <p:tgtEl>
                                          <p:spTgt spid="3"/>
                                        </p:tgtEl>
                                      </p:cBhvr>
                                    </p:animEffect>
                                  </p:childTnLst>
                                </p:cTn>
                              </p:par>
                              <p:par>
                                <p:cTn id="31" presetID="22" presetClass="entr" presetSubtype="4" fill="hold" nodeType="with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wipe(down)">
                                      <p:cBhvr>
                                        <p:cTn id="3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891D473-F1D5-48F1-B0DA-F48827A41E0F}"/>
              </a:ext>
            </a:extLst>
          </p:cNvPr>
          <p:cNvSpPr txBox="1"/>
          <p:nvPr/>
        </p:nvSpPr>
        <p:spPr>
          <a:xfrm>
            <a:off x="1251371" y="789951"/>
            <a:ext cx="6101860" cy="523220"/>
          </a:xfrm>
          <a:prstGeom prst="rect">
            <a:avLst/>
          </a:prstGeom>
          <a:noFill/>
        </p:spPr>
        <p:txBody>
          <a:bodyPr wrap="square">
            <a:spAutoFit/>
          </a:bodyPr>
          <a:lstStyle/>
          <a:p>
            <a:r>
              <a:rPr lang="en-IN" sz="2800" b="1" dirty="0">
                <a:solidFill>
                  <a:srgbClr val="0070C0"/>
                </a:solidFill>
                <a:latin typeface="Bookman Old Style" panose="02050604050505020204" pitchFamily="18" charset="0"/>
              </a:rPr>
              <a:t>5. TARGET VARIABLE </a:t>
            </a:r>
            <a:endParaRPr lang="en-US" sz="2800" dirty="0"/>
          </a:p>
        </p:txBody>
      </p:sp>
      <p:sp>
        <p:nvSpPr>
          <p:cNvPr id="4" name="TextBox 3">
            <a:extLst>
              <a:ext uri="{FF2B5EF4-FFF2-40B4-BE49-F238E27FC236}">
                <a16:creationId xmlns:a16="http://schemas.microsoft.com/office/drawing/2014/main" id="{C98AD4A4-1184-4540-9FFE-F5873C277430}"/>
              </a:ext>
            </a:extLst>
          </p:cNvPr>
          <p:cNvSpPr txBox="1"/>
          <p:nvPr/>
        </p:nvSpPr>
        <p:spPr>
          <a:xfrm>
            <a:off x="1153633" y="1578958"/>
            <a:ext cx="9723474" cy="2795958"/>
          </a:xfrm>
          <a:prstGeom prst="rect">
            <a:avLst/>
          </a:prstGeom>
          <a:noFill/>
        </p:spPr>
        <p:txBody>
          <a:bodyPr wrap="square">
            <a:spAutoFit/>
          </a:bodyPr>
          <a:lstStyle/>
          <a:p>
            <a:pPr marL="0" marR="0" algn="just">
              <a:lnSpc>
                <a:spcPct val="150000"/>
              </a:lnSpc>
              <a:spcBef>
                <a:spcPts val="0"/>
              </a:spcBef>
              <a:spcAft>
                <a:spcPts val="0"/>
              </a:spcAft>
            </a:pPr>
            <a:r>
              <a:rPr lang="en-IN" sz="2400" dirty="0">
                <a:latin typeface="Times New Roman" panose="02020603050405020304" pitchFamily="18" charset="0"/>
                <a:cs typeface="Times New Roman" panose="02020603050405020304" pitchFamily="18" charset="0"/>
              </a:rPr>
              <a:t>The prediction model that is bult is of classification type. In other words it is built to predict if a particular transaction is fraud or not. </a:t>
            </a:r>
            <a:endParaRPr lang="en-US" sz="2400" dirty="0">
              <a:latin typeface="Times New Roman" panose="02020603050405020304" pitchFamily="18" charset="0"/>
              <a:cs typeface="Times New Roman" panose="02020603050405020304" pitchFamily="18" charset="0"/>
            </a:endParaRPr>
          </a:p>
          <a:p>
            <a:pPr marL="0" marR="0" algn="just">
              <a:lnSpc>
                <a:spcPct val="150000"/>
              </a:lnSpc>
              <a:spcBef>
                <a:spcPts val="0"/>
              </a:spcBef>
              <a:spcAft>
                <a:spcPts val="0"/>
              </a:spcAft>
            </a:pPr>
            <a:r>
              <a:rPr lang="en-IN" sz="2400" dirty="0">
                <a:latin typeface="Times New Roman" panose="02020603050405020304" pitchFamily="18" charset="0"/>
                <a:cs typeface="Times New Roman" panose="02020603050405020304" pitchFamily="18" charset="0"/>
              </a:rPr>
              <a:t>The target variable ‘isFraud’ has two values:</a:t>
            </a:r>
            <a:endParaRPr lang="en-US" sz="2400" dirty="0">
              <a:latin typeface="Times New Roman" panose="02020603050405020304" pitchFamily="18" charset="0"/>
              <a:cs typeface="Times New Roman" panose="02020603050405020304" pitchFamily="18" charset="0"/>
            </a:endParaRPr>
          </a:p>
          <a:p>
            <a:pPr marL="800100" lvl="1" indent="-342900" algn="just">
              <a:lnSpc>
                <a:spcPct val="150000"/>
              </a:lnSpc>
              <a:buFont typeface="Symbol" panose="05050102010706020507" pitchFamily="18" charset="2"/>
              <a:buChar char=""/>
            </a:pPr>
            <a:r>
              <a:rPr lang="en-IN" sz="2400" dirty="0">
                <a:latin typeface="Times New Roman" panose="02020603050405020304" pitchFamily="18" charset="0"/>
                <a:cs typeface="Times New Roman" panose="02020603050405020304" pitchFamily="18" charset="0"/>
              </a:rPr>
              <a:t>isFraud 0 - not a fraud transaction</a:t>
            </a:r>
            <a:endParaRPr lang="en-US" sz="2400" dirty="0">
              <a:latin typeface="Times New Roman" panose="02020603050405020304" pitchFamily="18" charset="0"/>
              <a:cs typeface="Times New Roman" panose="02020603050405020304" pitchFamily="18" charset="0"/>
            </a:endParaRPr>
          </a:p>
          <a:p>
            <a:pPr marL="800100" lvl="1" indent="-342900" algn="just">
              <a:lnSpc>
                <a:spcPct val="150000"/>
              </a:lnSpc>
              <a:buFont typeface="Symbol" panose="05050102010706020507" pitchFamily="18" charset="2"/>
              <a:buChar char=""/>
            </a:pPr>
            <a:r>
              <a:rPr lang="en-IN" sz="2400" dirty="0">
                <a:latin typeface="Times New Roman" panose="02020603050405020304" pitchFamily="18" charset="0"/>
                <a:cs typeface="Times New Roman" panose="02020603050405020304" pitchFamily="18" charset="0"/>
              </a:rPr>
              <a:t>isFraud 1- fraud transaction</a:t>
            </a:r>
            <a:endParaRPr lang="en-US" sz="2400" dirty="0">
              <a:latin typeface="Times New Roman" panose="02020603050405020304" pitchFamily="18" charset="0"/>
              <a:cs typeface="Times New Roman" panose="02020603050405020304" pitchFamily="18" charset="0"/>
            </a:endParaRPr>
          </a:p>
        </p:txBody>
      </p:sp>
      <p:pic>
        <p:nvPicPr>
          <p:cNvPr id="3074" name="Picture 2" descr="Fraud And Deception PNG Images | Vector and PSD Files | Free Download on  Pngtree">
            <a:extLst>
              <a:ext uri="{FF2B5EF4-FFF2-40B4-BE49-F238E27FC236}">
                <a16:creationId xmlns:a16="http://schemas.microsoft.com/office/drawing/2014/main" id="{E378463D-1044-45B1-B3A4-5C91748EC6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38238" y="4602772"/>
            <a:ext cx="1779703" cy="177970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8265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ipe(down)">
                                      <p:cBhvr>
                                        <p:cTn id="14" dur="500"/>
                                        <p:tgtEl>
                                          <p:spTgt spid="4"/>
                                        </p:tgtEl>
                                      </p:cBhvr>
                                    </p:animEffect>
                                  </p:childTnLst>
                                </p:cTn>
                              </p:par>
                              <p:par>
                                <p:cTn id="15" presetID="22" presetClass="entr" presetSubtype="4" fill="hold" nodeType="withEffect">
                                  <p:stCondLst>
                                    <p:cond delay="0"/>
                                  </p:stCondLst>
                                  <p:childTnLst>
                                    <p:set>
                                      <p:cBhvr>
                                        <p:cTn id="16" dur="1" fill="hold">
                                          <p:stCondLst>
                                            <p:cond delay="0"/>
                                          </p:stCondLst>
                                        </p:cTn>
                                        <p:tgtEl>
                                          <p:spTgt spid="3074"/>
                                        </p:tgtEl>
                                        <p:attrNameLst>
                                          <p:attrName>style.visibility</p:attrName>
                                        </p:attrNameLst>
                                      </p:cBhvr>
                                      <p:to>
                                        <p:strVal val="visible"/>
                                      </p:to>
                                    </p:set>
                                    <p:animEffect transition="in" filter="wipe(down)">
                                      <p:cBhvr>
                                        <p:cTn id="17"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0E6669B-6572-4A63-BDA6-27C39ECFB43C}"/>
              </a:ext>
            </a:extLst>
          </p:cNvPr>
          <p:cNvSpPr txBox="1"/>
          <p:nvPr/>
        </p:nvSpPr>
        <p:spPr>
          <a:xfrm>
            <a:off x="1330162" y="582820"/>
            <a:ext cx="6101860" cy="523220"/>
          </a:xfrm>
          <a:prstGeom prst="rect">
            <a:avLst/>
          </a:prstGeom>
          <a:noFill/>
        </p:spPr>
        <p:txBody>
          <a:bodyPr wrap="square">
            <a:spAutoFit/>
          </a:bodyPr>
          <a:lstStyle/>
          <a:p>
            <a:r>
              <a:rPr lang="en-IN" sz="2800" b="1" dirty="0">
                <a:solidFill>
                  <a:srgbClr val="0070C0"/>
                </a:solidFill>
                <a:latin typeface="Bookman Old Style" panose="02050604050505020204" pitchFamily="18" charset="0"/>
              </a:rPr>
              <a:t>5</a:t>
            </a:r>
            <a:r>
              <a:rPr lang="en-IN" b="1" dirty="0">
                <a:solidFill>
                  <a:srgbClr val="0070C0"/>
                </a:solidFill>
                <a:latin typeface="Bookman Old Style" panose="02050604050505020204" pitchFamily="18" charset="0"/>
              </a:rPr>
              <a:t>. </a:t>
            </a:r>
            <a:r>
              <a:rPr lang="en-IN" sz="2800" b="1" dirty="0">
                <a:solidFill>
                  <a:srgbClr val="0070C0"/>
                </a:solidFill>
                <a:latin typeface="Bookman Old Style" panose="02050604050505020204" pitchFamily="18" charset="0"/>
              </a:rPr>
              <a:t>CLASSIFICATION</a:t>
            </a:r>
            <a:endParaRPr lang="en-US" sz="2800" b="1" dirty="0">
              <a:solidFill>
                <a:srgbClr val="0070C0"/>
              </a:solidFill>
              <a:latin typeface="Bookman Old Style" panose="02050604050505020204" pitchFamily="18" charset="0"/>
            </a:endParaRPr>
          </a:p>
        </p:txBody>
      </p:sp>
      <p:sp>
        <p:nvSpPr>
          <p:cNvPr id="5" name="TextBox 4">
            <a:extLst>
              <a:ext uri="{FF2B5EF4-FFF2-40B4-BE49-F238E27FC236}">
                <a16:creationId xmlns:a16="http://schemas.microsoft.com/office/drawing/2014/main" id="{4F26E8B3-EA02-49B9-BF2A-1C0E7603C7AA}"/>
              </a:ext>
            </a:extLst>
          </p:cNvPr>
          <p:cNvSpPr txBox="1"/>
          <p:nvPr/>
        </p:nvSpPr>
        <p:spPr>
          <a:xfrm>
            <a:off x="1822565" y="1387613"/>
            <a:ext cx="6101860" cy="2585323"/>
          </a:xfrm>
          <a:prstGeom prst="rect">
            <a:avLst/>
          </a:prstGeom>
          <a:noFill/>
        </p:spPr>
        <p:txBody>
          <a:bodyPr wrap="square">
            <a:spAutoFit/>
          </a:bodyPr>
          <a:lstStyle/>
          <a:p>
            <a:pPr marL="342900" marR="0" lvl="0" indent="-342900" algn="just">
              <a:lnSpc>
                <a:spcPct val="150000"/>
              </a:lnSpc>
              <a:spcBef>
                <a:spcPts val="0"/>
              </a:spcBef>
              <a:spcAft>
                <a:spcPts val="0"/>
              </a:spcAft>
              <a:buFont typeface="Wingdings" panose="05000000000000000000" pitchFamily="2" charset="2"/>
              <a:buChar char=""/>
            </a:pPr>
            <a:r>
              <a:rPr lang="en-IN" sz="2400" dirty="0">
                <a:latin typeface="Times New Roman" panose="02020603050405020304" pitchFamily="18" charset="0"/>
                <a:cs typeface="Times New Roman" panose="02020603050405020304" pitchFamily="18" charset="0"/>
              </a:rPr>
              <a:t>Logistic Regression</a:t>
            </a:r>
            <a:endParaRPr lang="en-US" sz="2400" dirty="0">
              <a:latin typeface="Times New Roman" panose="02020603050405020304" pitchFamily="18" charset="0"/>
              <a:cs typeface="Times New Roman" panose="02020603050405020304" pitchFamily="18" charset="0"/>
            </a:endParaRPr>
          </a:p>
          <a:p>
            <a:pPr marL="342900" marR="0" lvl="0" indent="-342900" algn="just">
              <a:lnSpc>
                <a:spcPct val="150000"/>
              </a:lnSpc>
              <a:spcBef>
                <a:spcPts val="0"/>
              </a:spcBef>
              <a:spcAft>
                <a:spcPts val="0"/>
              </a:spcAft>
              <a:buFont typeface="Wingdings" panose="05000000000000000000" pitchFamily="2" charset="2"/>
              <a:buChar char=""/>
            </a:pPr>
            <a:r>
              <a:rPr lang="en-IN" sz="2400" dirty="0">
                <a:latin typeface="Times New Roman" panose="02020603050405020304" pitchFamily="18" charset="0"/>
                <a:cs typeface="Times New Roman" panose="02020603050405020304" pitchFamily="18" charset="0"/>
              </a:rPr>
              <a:t>Decision Tree Classifier</a:t>
            </a:r>
            <a:endParaRPr lang="en-US" sz="2400" dirty="0">
              <a:latin typeface="Times New Roman" panose="02020603050405020304" pitchFamily="18" charset="0"/>
              <a:cs typeface="Times New Roman" panose="02020603050405020304" pitchFamily="18" charset="0"/>
            </a:endParaRPr>
          </a:p>
          <a:p>
            <a:pPr marL="342900" marR="0" lvl="0" indent="-342900" algn="just">
              <a:lnSpc>
                <a:spcPct val="150000"/>
              </a:lnSpc>
              <a:spcBef>
                <a:spcPts val="0"/>
              </a:spcBef>
              <a:spcAft>
                <a:spcPts val="0"/>
              </a:spcAft>
              <a:buFont typeface="Wingdings" panose="05000000000000000000" pitchFamily="2" charset="2"/>
              <a:buChar char=""/>
            </a:pPr>
            <a:r>
              <a:rPr lang="en-IN" sz="2400" dirty="0">
                <a:latin typeface="Times New Roman" panose="02020603050405020304" pitchFamily="18" charset="0"/>
                <a:cs typeface="Times New Roman" panose="02020603050405020304" pitchFamily="18" charset="0"/>
              </a:rPr>
              <a:t>Random Forest</a:t>
            </a:r>
          </a:p>
          <a:p>
            <a:pPr marL="342900" marR="0" lvl="0" indent="-342900" algn="just">
              <a:lnSpc>
                <a:spcPct val="150000"/>
              </a:lnSpc>
              <a:spcBef>
                <a:spcPts val="0"/>
              </a:spcBef>
              <a:spcAft>
                <a:spcPts val="0"/>
              </a:spcAft>
              <a:buFont typeface="Wingdings" panose="05000000000000000000" pitchFamily="2" charset="2"/>
              <a:buChar char=""/>
            </a:pPr>
            <a:r>
              <a:rPr lang="en-IN" sz="2400" dirty="0">
                <a:latin typeface="Times New Roman" panose="02020603050405020304" pitchFamily="18" charset="0"/>
                <a:cs typeface="Times New Roman" panose="02020603050405020304" pitchFamily="18" charset="0"/>
              </a:rPr>
              <a:t>K Nearest Neighbors</a:t>
            </a:r>
          </a:p>
          <a:p>
            <a:pPr marL="342900" marR="0" lvl="0" indent="-342900" algn="just">
              <a:spcBef>
                <a:spcPts val="0"/>
              </a:spcBef>
              <a:spcAft>
                <a:spcPts val="0"/>
              </a:spcAft>
              <a:buFont typeface="Wingdings" panose="05000000000000000000" pitchFamily="2" charset="2"/>
              <a:buChar char=""/>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56172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down)">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1F25D87-71B7-4010-82FB-D544FC1F3E1A}"/>
              </a:ext>
            </a:extLst>
          </p:cNvPr>
          <p:cNvSpPr txBox="1"/>
          <p:nvPr/>
        </p:nvSpPr>
        <p:spPr>
          <a:xfrm>
            <a:off x="1099262" y="457200"/>
            <a:ext cx="4329261" cy="523220"/>
          </a:xfrm>
          <a:prstGeom prst="rect">
            <a:avLst/>
          </a:prstGeom>
          <a:noFill/>
        </p:spPr>
        <p:txBody>
          <a:bodyPr wrap="square" rtlCol="0">
            <a:spAutoFit/>
          </a:bodyPr>
          <a:lstStyle/>
          <a:p>
            <a:r>
              <a:rPr lang="en-IN" sz="2800" b="1" dirty="0">
                <a:solidFill>
                  <a:srgbClr val="0070C0"/>
                </a:solidFill>
                <a:latin typeface="Bookman Old Style" panose="02050604050505020204" pitchFamily="18" charset="0"/>
              </a:rPr>
              <a:t>TABLE OF CONTENTS</a:t>
            </a:r>
            <a:endParaRPr lang="en-US" sz="2800" b="1" dirty="0">
              <a:solidFill>
                <a:srgbClr val="0070C0"/>
              </a:solidFill>
              <a:latin typeface="Bookman Old Style" panose="02050604050505020204" pitchFamily="18" charset="0"/>
            </a:endParaRPr>
          </a:p>
        </p:txBody>
      </p:sp>
      <p:sp>
        <p:nvSpPr>
          <p:cNvPr id="5" name="Rectangle 4">
            <a:extLst>
              <a:ext uri="{FF2B5EF4-FFF2-40B4-BE49-F238E27FC236}">
                <a16:creationId xmlns:a16="http://schemas.microsoft.com/office/drawing/2014/main" id="{1B83E282-5327-415E-9F9F-13FA91421BFF}"/>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6" name="Rectangle 6">
            <a:extLst>
              <a:ext uri="{FF2B5EF4-FFF2-40B4-BE49-F238E27FC236}">
                <a16:creationId xmlns:a16="http://schemas.microsoft.com/office/drawing/2014/main" id="{E8B40896-FAD7-4897-B776-AC78CBBA7B62}"/>
              </a:ext>
            </a:extLst>
          </p:cNvPr>
          <p:cNvSpPr>
            <a:spLocks noChangeArrowheads="1"/>
          </p:cNvSpPr>
          <p:nvPr/>
        </p:nvSpPr>
        <p:spPr bwMode="auto">
          <a:xfrm>
            <a:off x="0" y="457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chemeClr val="tx1"/>
                </a:solidFill>
                <a:effectLst/>
                <a:latin typeface="Arial" panose="020B0604020202020204" pitchFamily="34" charset="0"/>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3A1BF629-7E41-4F59-B592-87FC8E6217E6}"/>
              </a:ext>
            </a:extLst>
          </p:cNvPr>
          <p:cNvSpPr txBox="1"/>
          <p:nvPr/>
        </p:nvSpPr>
        <p:spPr>
          <a:xfrm>
            <a:off x="1551906" y="914400"/>
            <a:ext cx="5143435" cy="5563061"/>
          </a:xfrm>
          <a:prstGeom prst="rect">
            <a:avLst/>
          </a:prstGeom>
          <a:noFill/>
        </p:spPr>
        <p:txBody>
          <a:bodyPr wrap="square" rtlCol="0">
            <a:spAutoFit/>
          </a:bodyPr>
          <a:lstStyle/>
          <a:p>
            <a:pPr marL="342900" indent="-342900">
              <a:lnSpc>
                <a:spcPct val="200000"/>
              </a:lnSpc>
              <a:buFont typeface="+mj-lt"/>
              <a:buAutoNum type="arabicPeriod"/>
            </a:pPr>
            <a:r>
              <a:rPr lang="en-IN" b="1" dirty="0">
                <a:latin typeface="Courier New" panose="02070309020205020404" pitchFamily="49" charset="0"/>
                <a:cs typeface="Courier New" panose="02070309020205020404" pitchFamily="49" charset="0"/>
              </a:rPr>
              <a:t>Introduction</a:t>
            </a:r>
          </a:p>
          <a:p>
            <a:pPr marL="342900" indent="-342900">
              <a:lnSpc>
                <a:spcPct val="200000"/>
              </a:lnSpc>
              <a:buFont typeface="+mj-lt"/>
              <a:buAutoNum type="arabicPeriod"/>
            </a:pPr>
            <a:r>
              <a:rPr lang="en-IN" b="1" dirty="0">
                <a:latin typeface="Courier New" panose="02070309020205020404" pitchFamily="49" charset="0"/>
                <a:cs typeface="Courier New" panose="02070309020205020404" pitchFamily="49" charset="0"/>
              </a:rPr>
              <a:t>Dataset Description</a:t>
            </a:r>
          </a:p>
          <a:p>
            <a:pPr marL="342900" indent="-342900">
              <a:lnSpc>
                <a:spcPct val="200000"/>
              </a:lnSpc>
              <a:buFont typeface="+mj-lt"/>
              <a:buAutoNum type="arabicPeriod"/>
            </a:pPr>
            <a:r>
              <a:rPr lang="en-IN" b="1" dirty="0">
                <a:latin typeface="Courier New" panose="02070309020205020404" pitchFamily="49" charset="0"/>
                <a:cs typeface="Courier New" panose="02070309020205020404" pitchFamily="49" charset="0"/>
              </a:rPr>
              <a:t>Analysis</a:t>
            </a:r>
          </a:p>
          <a:p>
            <a:pPr marL="342900" indent="-342900">
              <a:lnSpc>
                <a:spcPct val="200000"/>
              </a:lnSpc>
              <a:buFont typeface="+mj-lt"/>
              <a:buAutoNum type="arabicPeriod"/>
            </a:pPr>
            <a:r>
              <a:rPr lang="en-IN" b="1" dirty="0">
                <a:latin typeface="Courier New" panose="02070309020205020404" pitchFamily="49" charset="0"/>
                <a:cs typeface="Courier New" panose="02070309020205020404" pitchFamily="49" charset="0"/>
              </a:rPr>
              <a:t>Exploratory Data Analysis</a:t>
            </a:r>
          </a:p>
          <a:p>
            <a:pPr marL="342900" indent="-342900">
              <a:lnSpc>
                <a:spcPct val="200000"/>
              </a:lnSpc>
              <a:buFont typeface="+mj-lt"/>
              <a:buAutoNum type="arabicPeriod"/>
            </a:pPr>
            <a:r>
              <a:rPr lang="en-IN" b="1" dirty="0">
                <a:latin typeface="Courier New" panose="02070309020205020404" pitchFamily="49" charset="0"/>
                <a:cs typeface="Courier New" panose="02070309020205020404" pitchFamily="49" charset="0"/>
              </a:rPr>
              <a:t>Target Variable</a:t>
            </a:r>
          </a:p>
          <a:p>
            <a:pPr marL="342900" indent="-342900">
              <a:lnSpc>
                <a:spcPct val="200000"/>
              </a:lnSpc>
              <a:buFont typeface="+mj-lt"/>
              <a:buAutoNum type="arabicPeriod"/>
            </a:pPr>
            <a:r>
              <a:rPr lang="en-IN" b="1" dirty="0">
                <a:latin typeface="Courier New" panose="02070309020205020404" pitchFamily="49" charset="0"/>
                <a:cs typeface="Courier New" panose="02070309020205020404" pitchFamily="49" charset="0"/>
              </a:rPr>
              <a:t>Classification</a:t>
            </a:r>
          </a:p>
          <a:p>
            <a:pPr marL="342900" indent="-342900">
              <a:lnSpc>
                <a:spcPct val="200000"/>
              </a:lnSpc>
              <a:buFont typeface="+mj-lt"/>
              <a:buAutoNum type="arabicPeriod"/>
            </a:pPr>
            <a:r>
              <a:rPr lang="en-IN" b="1" dirty="0">
                <a:latin typeface="Courier New" panose="02070309020205020404" pitchFamily="49" charset="0"/>
                <a:cs typeface="Courier New" panose="02070309020205020404" pitchFamily="49" charset="0"/>
              </a:rPr>
              <a:t>Data Processing</a:t>
            </a:r>
          </a:p>
          <a:p>
            <a:pPr marL="342900" indent="-342900">
              <a:lnSpc>
                <a:spcPct val="200000"/>
              </a:lnSpc>
              <a:buFont typeface="+mj-lt"/>
              <a:buAutoNum type="arabicPeriod"/>
            </a:pPr>
            <a:r>
              <a:rPr lang="en-IN" b="1" dirty="0">
                <a:latin typeface="Courier New" panose="02070309020205020404" pitchFamily="49" charset="0"/>
                <a:cs typeface="Courier New" panose="02070309020205020404" pitchFamily="49" charset="0"/>
              </a:rPr>
              <a:t>Modelling</a:t>
            </a:r>
          </a:p>
          <a:p>
            <a:pPr marL="342900" indent="-342900">
              <a:lnSpc>
                <a:spcPct val="200000"/>
              </a:lnSpc>
              <a:buFont typeface="+mj-lt"/>
              <a:buAutoNum type="arabicPeriod"/>
            </a:pPr>
            <a:r>
              <a:rPr lang="en-IN" b="1" dirty="0">
                <a:latin typeface="Courier New" panose="02070309020205020404" pitchFamily="49" charset="0"/>
                <a:cs typeface="Courier New" panose="02070309020205020404" pitchFamily="49" charset="0"/>
              </a:rPr>
              <a:t>Conclusion</a:t>
            </a:r>
          </a:p>
          <a:p>
            <a:pPr marL="342900" indent="-342900">
              <a:lnSpc>
                <a:spcPct val="200000"/>
              </a:lnSpc>
              <a:buFont typeface="+mj-lt"/>
              <a:buAutoNum type="arabicPeriod"/>
            </a:pPr>
            <a:r>
              <a:rPr lang="en-IN" b="1" dirty="0">
                <a:latin typeface="Courier New" panose="02070309020205020404" pitchFamily="49" charset="0"/>
                <a:cs typeface="Courier New" panose="02070309020205020404" pitchFamily="49" charset="0"/>
              </a:rPr>
              <a:t>References</a:t>
            </a:r>
            <a:endParaRPr lang="en-US"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593895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p:cTn id="14" dur="500" fill="hold"/>
                                        <p:tgtEl>
                                          <p:spTgt spid="9"/>
                                        </p:tgtEl>
                                        <p:attrNameLst>
                                          <p:attrName>ppt_w</p:attrName>
                                        </p:attrNameLst>
                                      </p:cBhvr>
                                      <p:tavLst>
                                        <p:tav tm="0">
                                          <p:val>
                                            <p:fltVal val="0"/>
                                          </p:val>
                                        </p:tav>
                                        <p:tav tm="100000">
                                          <p:val>
                                            <p:strVal val="#ppt_w"/>
                                          </p:val>
                                        </p:tav>
                                      </p:tavLst>
                                    </p:anim>
                                    <p:anim calcmode="lin" valueType="num">
                                      <p:cBhvr>
                                        <p:cTn id="15" dur="500" fill="hold"/>
                                        <p:tgtEl>
                                          <p:spTgt spid="9"/>
                                        </p:tgtEl>
                                        <p:attrNameLst>
                                          <p:attrName>ppt_h</p:attrName>
                                        </p:attrNameLst>
                                      </p:cBhvr>
                                      <p:tavLst>
                                        <p:tav tm="0">
                                          <p:val>
                                            <p:fltVal val="0"/>
                                          </p:val>
                                        </p:tav>
                                        <p:tav tm="100000">
                                          <p:val>
                                            <p:strVal val="#ppt_h"/>
                                          </p:val>
                                        </p:tav>
                                      </p:tavLst>
                                    </p:anim>
                                    <p:animEffect transition="in" filter="fade">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891D473-F1D5-48F1-B0DA-F48827A41E0F}"/>
              </a:ext>
            </a:extLst>
          </p:cNvPr>
          <p:cNvSpPr txBox="1"/>
          <p:nvPr/>
        </p:nvSpPr>
        <p:spPr>
          <a:xfrm>
            <a:off x="1565031" y="619830"/>
            <a:ext cx="6101860" cy="523220"/>
          </a:xfrm>
          <a:prstGeom prst="rect">
            <a:avLst/>
          </a:prstGeom>
          <a:noFill/>
        </p:spPr>
        <p:txBody>
          <a:bodyPr wrap="square">
            <a:spAutoFit/>
          </a:bodyPr>
          <a:lstStyle/>
          <a:p>
            <a:r>
              <a:rPr lang="en-IN" sz="2800" b="1" dirty="0">
                <a:solidFill>
                  <a:srgbClr val="0070C0"/>
                </a:solidFill>
                <a:latin typeface="Bookman Old Style" panose="02050604050505020204" pitchFamily="18" charset="0"/>
              </a:rPr>
              <a:t>6. DATA PROCESSING</a:t>
            </a:r>
            <a:endParaRPr lang="en-US" sz="2800" b="1" dirty="0">
              <a:solidFill>
                <a:srgbClr val="0070C0"/>
              </a:solidFill>
              <a:latin typeface="Bookman Old Style" panose="02050604050505020204" pitchFamily="18" charset="0"/>
            </a:endParaRPr>
          </a:p>
        </p:txBody>
      </p:sp>
      <p:pic>
        <p:nvPicPr>
          <p:cNvPr id="11266" name="Picture 2" descr="Graphical user interface, text&#10;&#10;Description automatically generated">
            <a:extLst>
              <a:ext uri="{FF2B5EF4-FFF2-40B4-BE49-F238E27FC236}">
                <a16:creationId xmlns:a16="http://schemas.microsoft.com/office/drawing/2014/main" id="{A183E77A-3C9B-4169-ADE4-7D29290A22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38656" y="3828170"/>
            <a:ext cx="9314688" cy="145542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30D4008-0206-427D-B372-59CD9397D24C}"/>
              </a:ext>
            </a:extLst>
          </p:cNvPr>
          <p:cNvSpPr txBox="1"/>
          <p:nvPr/>
        </p:nvSpPr>
        <p:spPr>
          <a:xfrm>
            <a:off x="1749670" y="1411015"/>
            <a:ext cx="6101860" cy="2304733"/>
          </a:xfrm>
          <a:prstGeom prst="rect">
            <a:avLst/>
          </a:prstGeom>
          <a:noFill/>
        </p:spPr>
        <p:txBody>
          <a:bodyPr wrap="square">
            <a:spAutoFit/>
          </a:bodyPr>
          <a:lstStyle/>
          <a:p>
            <a:pPr marR="0" lvl="0" algn="just">
              <a:lnSpc>
                <a:spcPct val="150000"/>
              </a:lnSpc>
              <a:spcBef>
                <a:spcPts val="0"/>
              </a:spcBef>
              <a:spcAft>
                <a:spcPts val="0"/>
              </a:spcAft>
            </a:pPr>
            <a:r>
              <a:rPr lang="en-US" sz="2000" dirty="0">
                <a:latin typeface="Times New Roman" panose="02020603050405020304" pitchFamily="18" charset="0"/>
                <a:cs typeface="Times New Roman" panose="02020603050405020304" pitchFamily="18" charset="0"/>
              </a:rPr>
              <a:t>Dropping the three transaction types  :</a:t>
            </a:r>
          </a:p>
          <a:p>
            <a:pPr marL="285750" marR="0" lvl="0" indent="-285750" algn="just">
              <a:lnSpc>
                <a:spcPct val="150000"/>
              </a:lnSpc>
              <a:spcBef>
                <a:spcPts val="0"/>
              </a:spcBef>
              <a:spcAft>
                <a:spcPts val="0"/>
              </a:spcAf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Payment</a:t>
            </a:r>
          </a:p>
          <a:p>
            <a:pPr marL="285750" marR="0" lvl="0" indent="-285750" algn="just">
              <a:lnSpc>
                <a:spcPct val="150000"/>
              </a:lnSpc>
              <a:spcBef>
                <a:spcPts val="0"/>
              </a:spcBef>
              <a:spcAft>
                <a:spcPts val="0"/>
              </a:spcAf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Debit</a:t>
            </a:r>
          </a:p>
          <a:p>
            <a:pPr marL="285750" marR="0" lvl="0" indent="-285750" algn="just">
              <a:lnSpc>
                <a:spcPct val="150000"/>
              </a:lnSpc>
              <a:spcBef>
                <a:spcPts val="0"/>
              </a:spcBef>
              <a:spcAft>
                <a:spcPts val="0"/>
              </a:spcAf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CASH_IN</a:t>
            </a:r>
          </a:p>
          <a:p>
            <a:pPr marL="285750" marR="0" lvl="0" indent="-285750" algn="just">
              <a:lnSpc>
                <a:spcPct val="150000"/>
              </a:lnSpc>
              <a:spcBef>
                <a:spcPts val="0"/>
              </a:spcBef>
              <a:spcAft>
                <a:spcPts val="0"/>
              </a:spcAf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61171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down)">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11266"/>
                                        </p:tgtEl>
                                        <p:attrNameLst>
                                          <p:attrName>style.visibility</p:attrName>
                                        </p:attrNameLst>
                                      </p:cBhvr>
                                      <p:to>
                                        <p:strVal val="visible"/>
                                      </p:to>
                                    </p:set>
                                    <p:animEffect transition="in" filter="wipe(down)">
                                      <p:cBhvr>
                                        <p:cTn id="19" dur="500"/>
                                        <p:tgtEl>
                                          <p:spTgt spid="112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Table&#10;&#10;Description automatically generated">
            <a:extLst>
              <a:ext uri="{FF2B5EF4-FFF2-40B4-BE49-F238E27FC236}">
                <a16:creationId xmlns:a16="http://schemas.microsoft.com/office/drawing/2014/main" id="{BB636E28-C364-4AF4-8991-FAF552CDF6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9799" y="3106909"/>
            <a:ext cx="8825732" cy="262128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2AD25AF-F966-449E-BAA0-1E5E876F15F5}"/>
              </a:ext>
            </a:extLst>
          </p:cNvPr>
          <p:cNvSpPr txBox="1"/>
          <p:nvPr/>
        </p:nvSpPr>
        <p:spPr>
          <a:xfrm>
            <a:off x="3112478" y="694564"/>
            <a:ext cx="6101860" cy="369332"/>
          </a:xfrm>
          <a:prstGeom prst="rect">
            <a:avLst/>
          </a:prstGeom>
          <a:noFill/>
        </p:spPr>
        <p:txBody>
          <a:bodyPr wrap="square">
            <a:spAutoFit/>
          </a:bodyPr>
          <a:lstStyle/>
          <a:p>
            <a:r>
              <a:rPr lang="en-US" sz="1800" b="1" dirty="0">
                <a:solidFill>
                  <a:schemeClr val="bg1"/>
                </a:solidFill>
              </a:rPr>
              <a:t>Correlation after Dropping</a:t>
            </a:r>
          </a:p>
        </p:txBody>
      </p:sp>
      <p:sp>
        <p:nvSpPr>
          <p:cNvPr id="18" name="TextBox 17">
            <a:extLst>
              <a:ext uri="{FF2B5EF4-FFF2-40B4-BE49-F238E27FC236}">
                <a16:creationId xmlns:a16="http://schemas.microsoft.com/office/drawing/2014/main" id="{10136C26-0D04-4F57-956C-DCC6F25A762A}"/>
              </a:ext>
            </a:extLst>
          </p:cNvPr>
          <p:cNvSpPr txBox="1"/>
          <p:nvPr/>
        </p:nvSpPr>
        <p:spPr>
          <a:xfrm>
            <a:off x="3316533" y="1129811"/>
            <a:ext cx="6095266" cy="400110"/>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Correlation Matrix after Dropping</a:t>
            </a:r>
          </a:p>
        </p:txBody>
      </p:sp>
      <p:sp>
        <p:nvSpPr>
          <p:cNvPr id="17" name="Arrow: Down 16">
            <a:extLst>
              <a:ext uri="{FF2B5EF4-FFF2-40B4-BE49-F238E27FC236}">
                <a16:creationId xmlns:a16="http://schemas.microsoft.com/office/drawing/2014/main" id="{429F8988-032C-42C2-BF0F-0DF9DE3E324B}"/>
              </a:ext>
            </a:extLst>
          </p:cNvPr>
          <p:cNvSpPr/>
          <p:nvPr/>
        </p:nvSpPr>
        <p:spPr>
          <a:xfrm>
            <a:off x="4998427" y="1811215"/>
            <a:ext cx="325315" cy="888023"/>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654682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grpId="0" nodeType="click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circle(in)">
                                      <p:cBhvr>
                                        <p:cTn id="14" dur="2000"/>
                                        <p:tgtEl>
                                          <p:spTgt spid="17"/>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12290"/>
                                        </p:tgtEl>
                                        <p:attrNameLst>
                                          <p:attrName>style.visibility</p:attrName>
                                        </p:attrNameLst>
                                      </p:cBhvr>
                                      <p:to>
                                        <p:strVal val="visible"/>
                                      </p:to>
                                    </p:set>
                                    <p:animEffect transition="in" filter="wipe(down)">
                                      <p:cBhvr>
                                        <p:cTn id="19" dur="500"/>
                                        <p:tgtEl>
                                          <p:spTgt spid="122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7F18225-DAA5-417E-B536-6400A50ADCAE}"/>
              </a:ext>
            </a:extLst>
          </p:cNvPr>
          <p:cNvSpPr txBox="1"/>
          <p:nvPr/>
        </p:nvSpPr>
        <p:spPr>
          <a:xfrm>
            <a:off x="3417644" y="720995"/>
            <a:ext cx="6095266" cy="400110"/>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Encoding The Categorical Columns</a:t>
            </a:r>
          </a:p>
        </p:txBody>
      </p:sp>
      <p:pic>
        <p:nvPicPr>
          <p:cNvPr id="4" name="Picture 3" descr="Table&#10;&#10;Description automatically generated">
            <a:extLst>
              <a:ext uri="{FF2B5EF4-FFF2-40B4-BE49-F238E27FC236}">
                <a16:creationId xmlns:a16="http://schemas.microsoft.com/office/drawing/2014/main" id="{84564D14-2803-4D1F-9EF8-8FC7DCE875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1529" y="1658083"/>
            <a:ext cx="8591550" cy="4895850"/>
          </a:xfrm>
          <a:prstGeom prst="rect">
            <a:avLst/>
          </a:prstGeom>
        </p:spPr>
      </p:pic>
    </p:spTree>
    <p:extLst>
      <p:ext uri="{BB962C8B-B14F-4D97-AF65-F5344CB8AC3E}">
        <p14:creationId xmlns:p14="http://schemas.microsoft.com/office/powerpoint/2010/main" val="1647562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ipe(down)">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891D473-F1D5-48F1-B0DA-F48827A41E0F}"/>
              </a:ext>
            </a:extLst>
          </p:cNvPr>
          <p:cNvSpPr txBox="1"/>
          <p:nvPr/>
        </p:nvSpPr>
        <p:spPr>
          <a:xfrm>
            <a:off x="1565031" y="619830"/>
            <a:ext cx="6101860" cy="523220"/>
          </a:xfrm>
          <a:prstGeom prst="rect">
            <a:avLst/>
          </a:prstGeom>
          <a:noFill/>
        </p:spPr>
        <p:txBody>
          <a:bodyPr wrap="square">
            <a:spAutoFit/>
          </a:bodyPr>
          <a:lstStyle/>
          <a:p>
            <a:r>
              <a:rPr lang="en-IN" sz="2800" b="1" dirty="0">
                <a:solidFill>
                  <a:srgbClr val="0070C0"/>
                </a:solidFill>
                <a:latin typeface="Bookman Old Style" panose="02050604050505020204" pitchFamily="18" charset="0"/>
              </a:rPr>
              <a:t>7. MODELLING </a:t>
            </a:r>
            <a:endParaRPr lang="en-US" sz="2800" b="1" dirty="0">
              <a:solidFill>
                <a:srgbClr val="0070C0"/>
              </a:solidFill>
              <a:latin typeface="Bookman Old Style" panose="02050604050505020204" pitchFamily="18" charset="0"/>
            </a:endParaRPr>
          </a:p>
        </p:txBody>
      </p:sp>
      <p:pic>
        <p:nvPicPr>
          <p:cNvPr id="4" name="Picture 3" descr="Graphical user interface, text, application, email&#10;&#10;Description automatically generated">
            <a:extLst>
              <a:ext uri="{FF2B5EF4-FFF2-40B4-BE49-F238E27FC236}">
                <a16:creationId xmlns:a16="http://schemas.microsoft.com/office/drawing/2014/main" id="{BF2B1F10-4F09-421D-A7AC-015BA1629ACE}"/>
              </a:ext>
            </a:extLst>
          </p:cNvPr>
          <p:cNvPicPr>
            <a:picLocks noChangeAspect="1"/>
          </p:cNvPicPr>
          <p:nvPr/>
        </p:nvPicPr>
        <p:blipFill rotWithShape="1">
          <a:blip r:embed="rId2">
            <a:extLst>
              <a:ext uri="{28A0092B-C50C-407E-A947-70E740481C1C}">
                <a14:useLocalDpi xmlns:a14="http://schemas.microsoft.com/office/drawing/2010/main" val="0"/>
              </a:ext>
            </a:extLst>
          </a:blip>
          <a:srcRect t="13953"/>
          <a:stretch/>
        </p:blipFill>
        <p:spPr>
          <a:xfrm>
            <a:off x="1360609" y="2532184"/>
            <a:ext cx="9247310" cy="3253182"/>
          </a:xfrm>
          <a:prstGeom prst="rect">
            <a:avLst/>
          </a:prstGeom>
        </p:spPr>
      </p:pic>
      <p:sp>
        <p:nvSpPr>
          <p:cNvPr id="7" name="TextBox 6">
            <a:extLst>
              <a:ext uri="{FF2B5EF4-FFF2-40B4-BE49-F238E27FC236}">
                <a16:creationId xmlns:a16="http://schemas.microsoft.com/office/drawing/2014/main" id="{15176A72-22E3-4C72-84DB-48E877D0AAA9}"/>
              </a:ext>
            </a:extLst>
          </p:cNvPr>
          <p:cNvSpPr txBox="1"/>
          <p:nvPr/>
        </p:nvSpPr>
        <p:spPr>
          <a:xfrm>
            <a:off x="1461721" y="1721048"/>
            <a:ext cx="8505459" cy="400110"/>
          </a:xfrm>
          <a:prstGeom prst="rect">
            <a:avLst/>
          </a:prstGeom>
          <a:noFill/>
        </p:spPr>
        <p:txBody>
          <a:bodyPr wrap="square">
            <a:spAutoFit/>
          </a:bodyPr>
          <a:lstStyle/>
          <a:p>
            <a:pPr algn="l"/>
            <a:r>
              <a:rPr lang="en-US" sz="2000" dirty="0">
                <a:latin typeface="Times New Roman" panose="02020603050405020304" pitchFamily="18" charset="0"/>
                <a:cs typeface="Times New Roman" panose="02020603050405020304" pitchFamily="18" charset="0"/>
              </a:rPr>
              <a:t>Splitting the dataset into train and test sets in the ratio 80:20 respectively.</a:t>
            </a:r>
          </a:p>
        </p:txBody>
      </p:sp>
    </p:spTree>
    <p:extLst>
      <p:ext uri="{BB962C8B-B14F-4D97-AF65-F5344CB8AC3E}">
        <p14:creationId xmlns:p14="http://schemas.microsoft.com/office/powerpoint/2010/main" val="2227017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down)">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down)">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 text, application, email&#10;&#10;Description automatically generated">
            <a:extLst>
              <a:ext uri="{FF2B5EF4-FFF2-40B4-BE49-F238E27FC236}">
                <a16:creationId xmlns:a16="http://schemas.microsoft.com/office/drawing/2014/main" id="{A38CCD1E-AC0B-4C63-8F92-6601F6DDABC9}"/>
              </a:ext>
            </a:extLst>
          </p:cNvPr>
          <p:cNvPicPr>
            <a:picLocks noChangeAspect="1"/>
          </p:cNvPicPr>
          <p:nvPr/>
        </p:nvPicPr>
        <p:blipFill rotWithShape="1">
          <a:blip r:embed="rId2">
            <a:extLst>
              <a:ext uri="{28A0092B-C50C-407E-A947-70E740481C1C}">
                <a14:useLocalDpi xmlns:a14="http://schemas.microsoft.com/office/drawing/2010/main" val="0"/>
              </a:ext>
            </a:extLst>
          </a:blip>
          <a:srcRect t="8185"/>
          <a:stretch/>
        </p:blipFill>
        <p:spPr>
          <a:xfrm>
            <a:off x="4451107" y="2763031"/>
            <a:ext cx="7018459" cy="3600633"/>
          </a:xfrm>
          <a:prstGeom prst="rect">
            <a:avLst/>
          </a:prstGeom>
        </p:spPr>
      </p:pic>
      <p:sp>
        <p:nvSpPr>
          <p:cNvPr id="6" name="TextBox 5">
            <a:extLst>
              <a:ext uri="{FF2B5EF4-FFF2-40B4-BE49-F238E27FC236}">
                <a16:creationId xmlns:a16="http://schemas.microsoft.com/office/drawing/2014/main" id="{621D639E-DD8B-4EA1-8E93-AAF17952875F}"/>
              </a:ext>
            </a:extLst>
          </p:cNvPr>
          <p:cNvSpPr txBox="1"/>
          <p:nvPr/>
        </p:nvSpPr>
        <p:spPr>
          <a:xfrm>
            <a:off x="261571" y="4039963"/>
            <a:ext cx="3360859" cy="400110"/>
          </a:xfrm>
          <a:prstGeom prst="rect">
            <a:avLst/>
          </a:prstGeom>
          <a:noFill/>
        </p:spPr>
        <p:txBody>
          <a:bodyPr wrap="square">
            <a:spAutoFit/>
          </a:bodyPr>
          <a:lstStyle/>
          <a:p>
            <a:pPr algn="l"/>
            <a:r>
              <a:rPr lang="en-US" sz="2000" dirty="0">
                <a:latin typeface="Times New Roman" panose="02020603050405020304" pitchFamily="18" charset="0"/>
                <a:cs typeface="Times New Roman" panose="02020603050405020304" pitchFamily="18" charset="0"/>
              </a:rPr>
              <a:t>Resampling the target variable </a:t>
            </a:r>
          </a:p>
        </p:txBody>
      </p:sp>
      <p:pic>
        <p:nvPicPr>
          <p:cNvPr id="12" name="Picture 11">
            <a:extLst>
              <a:ext uri="{FF2B5EF4-FFF2-40B4-BE49-F238E27FC236}">
                <a16:creationId xmlns:a16="http://schemas.microsoft.com/office/drawing/2014/main" id="{A0F1346E-2D97-40CF-9964-09AEB0B38B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4521" y="1554182"/>
            <a:ext cx="8591550" cy="933450"/>
          </a:xfrm>
          <a:prstGeom prst="rect">
            <a:avLst/>
          </a:prstGeom>
        </p:spPr>
      </p:pic>
      <p:sp>
        <p:nvSpPr>
          <p:cNvPr id="14" name="TextBox 13">
            <a:extLst>
              <a:ext uri="{FF2B5EF4-FFF2-40B4-BE49-F238E27FC236}">
                <a16:creationId xmlns:a16="http://schemas.microsoft.com/office/drawing/2014/main" id="{07DEC9FA-1089-4F81-A467-9766ACB161A6}"/>
              </a:ext>
            </a:extLst>
          </p:cNvPr>
          <p:cNvSpPr txBox="1"/>
          <p:nvPr/>
        </p:nvSpPr>
        <p:spPr>
          <a:xfrm>
            <a:off x="814387" y="739971"/>
            <a:ext cx="6095266" cy="400110"/>
          </a:xfrm>
          <a:prstGeom prst="rect">
            <a:avLst/>
          </a:prstGeom>
          <a:noFill/>
        </p:spPr>
        <p:txBody>
          <a:bodyPr wrap="square">
            <a:spAutoFit/>
          </a:bodyPr>
          <a:lstStyle/>
          <a:p>
            <a:r>
              <a:rPr lang="en-IN" sz="2000" b="1" dirty="0">
                <a:latin typeface="Times New Roman" panose="02020603050405020304" pitchFamily="18" charset="0"/>
                <a:cs typeface="Times New Roman" panose="02020603050405020304" pitchFamily="18" charset="0"/>
              </a:rPr>
              <a:t> </a:t>
            </a:r>
            <a:r>
              <a:rPr lang="en-IN" sz="2000" dirty="0">
                <a:latin typeface="Times New Roman" panose="02020603050405020304" pitchFamily="18" charset="0"/>
                <a:cs typeface="Times New Roman" panose="02020603050405020304" pitchFamily="18" charset="0"/>
              </a:rPr>
              <a:t>Resampling</a:t>
            </a:r>
            <a:r>
              <a:rPr lang="en-IN" sz="2000" b="1" dirty="0">
                <a:latin typeface="Times New Roman" panose="02020603050405020304" pitchFamily="18" charset="0"/>
                <a:cs typeface="Times New Roman" panose="02020603050405020304" pitchFamily="18" charset="0"/>
              </a:rPr>
              <a:t> </a:t>
            </a:r>
            <a:endParaRPr lang="en-US" sz="2000" b="1" dirty="0">
              <a:latin typeface="Times New Roman" panose="02020603050405020304" pitchFamily="18" charset="0"/>
              <a:cs typeface="Times New Roman" panose="02020603050405020304" pitchFamily="18" charset="0"/>
            </a:endParaRPr>
          </a:p>
        </p:txBody>
      </p:sp>
      <p:sp>
        <p:nvSpPr>
          <p:cNvPr id="15" name="Arrow: Right 14">
            <a:extLst>
              <a:ext uri="{FF2B5EF4-FFF2-40B4-BE49-F238E27FC236}">
                <a16:creationId xmlns:a16="http://schemas.microsoft.com/office/drawing/2014/main" id="{FA6B6F8A-AFDA-4115-A242-A74BE8F4B1C5}"/>
              </a:ext>
            </a:extLst>
          </p:cNvPr>
          <p:cNvSpPr/>
          <p:nvPr/>
        </p:nvSpPr>
        <p:spPr>
          <a:xfrm>
            <a:off x="3546597" y="4136829"/>
            <a:ext cx="778119" cy="285611"/>
          </a:xfrm>
          <a:prstGeom prst="rightArrow">
            <a:avLst>
              <a:gd name="adj1" fmla="val 53078"/>
              <a:gd name="adj2" fmla="val 50000"/>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045376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wipe(down)">
                                      <p:cBhvr>
                                        <p:cTn id="14" dur="500"/>
                                        <p:tgtEl>
                                          <p:spTgt spid="12"/>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down)">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6" presetClass="entr" presetSubtype="16" fill="hold" grpId="0" nodeType="click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circle(in)">
                                      <p:cBhvr>
                                        <p:cTn id="24" dur="2000"/>
                                        <p:tgtEl>
                                          <p:spTgt spid="15"/>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wipe(down)">
                                      <p:cBhvr>
                                        <p:cTn id="2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4" grpId="0"/>
      <p:bldP spid="1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782CCBA-7514-46BE-B3DB-D309327502ED}"/>
              </a:ext>
            </a:extLst>
          </p:cNvPr>
          <p:cNvSpPr txBox="1"/>
          <p:nvPr/>
        </p:nvSpPr>
        <p:spPr>
          <a:xfrm>
            <a:off x="1328737" y="628623"/>
            <a:ext cx="6095266" cy="523220"/>
          </a:xfrm>
          <a:prstGeom prst="rect">
            <a:avLst/>
          </a:prstGeom>
          <a:noFill/>
        </p:spPr>
        <p:txBody>
          <a:bodyPr wrap="square">
            <a:spAutoFit/>
          </a:bodyPr>
          <a:lstStyle/>
          <a:p>
            <a:r>
              <a:rPr lang="en-IN" sz="2800" b="1" dirty="0">
                <a:solidFill>
                  <a:srgbClr val="0070C0"/>
                </a:solidFill>
                <a:latin typeface="Bookman Old Style" panose="02050604050505020204" pitchFamily="18" charset="0"/>
              </a:rPr>
              <a:t> LOGISTIC REGRESSION</a:t>
            </a:r>
            <a:endParaRPr lang="en-US" sz="2800" b="1" dirty="0">
              <a:solidFill>
                <a:srgbClr val="0070C0"/>
              </a:solidFill>
              <a:latin typeface="Bookman Old Style" panose="02050604050505020204" pitchFamily="18" charset="0"/>
            </a:endParaRPr>
          </a:p>
        </p:txBody>
      </p:sp>
      <p:pic>
        <p:nvPicPr>
          <p:cNvPr id="6" name="Picture 5" descr="Graphical user interface, text, application, email&#10;&#10;Description automatically generated">
            <a:extLst>
              <a:ext uri="{FF2B5EF4-FFF2-40B4-BE49-F238E27FC236}">
                <a16:creationId xmlns:a16="http://schemas.microsoft.com/office/drawing/2014/main" id="{F2269AEB-055F-4DEE-9E7A-CA96F211DDCA}"/>
              </a:ext>
            </a:extLst>
          </p:cNvPr>
          <p:cNvPicPr>
            <a:picLocks noChangeAspect="1"/>
          </p:cNvPicPr>
          <p:nvPr/>
        </p:nvPicPr>
        <p:blipFill rotWithShape="1">
          <a:blip r:embed="rId2">
            <a:extLst>
              <a:ext uri="{28A0092B-C50C-407E-A947-70E740481C1C}">
                <a14:useLocalDpi xmlns:a14="http://schemas.microsoft.com/office/drawing/2010/main" val="0"/>
              </a:ext>
            </a:extLst>
          </a:blip>
          <a:srcRect t="8202"/>
          <a:stretch/>
        </p:blipFill>
        <p:spPr>
          <a:xfrm>
            <a:off x="1765055" y="1389184"/>
            <a:ext cx="8591550" cy="4354391"/>
          </a:xfrm>
          <a:prstGeom prst="rect">
            <a:avLst/>
          </a:prstGeom>
        </p:spPr>
      </p:pic>
    </p:spTree>
    <p:extLst>
      <p:ext uri="{BB962C8B-B14F-4D97-AF65-F5344CB8AC3E}">
        <p14:creationId xmlns:p14="http://schemas.microsoft.com/office/powerpoint/2010/main" val="1948636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wipe(down)">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3E4152A-0283-41B7-A7F8-68E41638EF5A}"/>
              </a:ext>
            </a:extLst>
          </p:cNvPr>
          <p:cNvSpPr txBox="1"/>
          <p:nvPr/>
        </p:nvSpPr>
        <p:spPr>
          <a:xfrm>
            <a:off x="880330" y="760507"/>
            <a:ext cx="6095266" cy="461665"/>
          </a:xfrm>
          <a:prstGeom prst="rect">
            <a:avLst/>
          </a:prstGeom>
          <a:noFill/>
        </p:spPr>
        <p:txBody>
          <a:bodyPr wrap="square">
            <a:spAutoFit/>
          </a:bodyPr>
          <a:lstStyle/>
          <a:p>
            <a:r>
              <a:rPr lang="en-US" sz="2400" b="1" dirty="0">
                <a:solidFill>
                  <a:srgbClr val="0070C0"/>
                </a:solidFill>
                <a:latin typeface="Bookman Old Style" panose="02050604050505020204" pitchFamily="18" charset="0"/>
              </a:rPr>
              <a:t>DECISSION TREE</a:t>
            </a:r>
          </a:p>
        </p:txBody>
      </p:sp>
      <p:pic>
        <p:nvPicPr>
          <p:cNvPr id="5" name="Picture 4" descr="Diagram&#10;&#10;Description automatically generated">
            <a:extLst>
              <a:ext uri="{FF2B5EF4-FFF2-40B4-BE49-F238E27FC236}">
                <a16:creationId xmlns:a16="http://schemas.microsoft.com/office/drawing/2014/main" id="{73C2FC2C-6D17-4596-A84D-F23E4106CA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48051" y="2171699"/>
            <a:ext cx="6256734" cy="3565368"/>
          </a:xfrm>
          <a:prstGeom prst="rect">
            <a:avLst/>
          </a:prstGeom>
        </p:spPr>
      </p:pic>
      <p:pic>
        <p:nvPicPr>
          <p:cNvPr id="7" name="Picture 6" descr="Graphical user interface, text, application, email&#10;&#10;Description automatically generated">
            <a:extLst>
              <a:ext uri="{FF2B5EF4-FFF2-40B4-BE49-F238E27FC236}">
                <a16:creationId xmlns:a16="http://schemas.microsoft.com/office/drawing/2014/main" id="{61156DC2-516C-4E95-99DF-54FE5992DC10}"/>
              </a:ext>
            </a:extLst>
          </p:cNvPr>
          <p:cNvPicPr>
            <a:picLocks noChangeAspect="1"/>
          </p:cNvPicPr>
          <p:nvPr/>
        </p:nvPicPr>
        <p:blipFill rotWithShape="1">
          <a:blip r:embed="rId3">
            <a:extLst>
              <a:ext uri="{28A0092B-C50C-407E-A947-70E740481C1C}">
                <a14:useLocalDpi xmlns:a14="http://schemas.microsoft.com/office/drawing/2010/main" val="0"/>
              </a:ext>
            </a:extLst>
          </a:blip>
          <a:srcRect t="6436" r="27881"/>
          <a:stretch/>
        </p:blipFill>
        <p:spPr>
          <a:xfrm>
            <a:off x="240122" y="2067386"/>
            <a:ext cx="5316616" cy="4068208"/>
          </a:xfrm>
          <a:prstGeom prst="rect">
            <a:avLst/>
          </a:prstGeom>
        </p:spPr>
      </p:pic>
    </p:spTree>
    <p:extLst>
      <p:ext uri="{BB962C8B-B14F-4D97-AF65-F5344CB8AC3E}">
        <p14:creationId xmlns:p14="http://schemas.microsoft.com/office/powerpoint/2010/main" val="4149015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down)">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6" presetClass="entr" presetSubtype="16"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circle(in)">
                                      <p:cBhvr>
                                        <p:cTn id="19"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922082B-4F9A-4151-A459-42F0C615A8BA}"/>
              </a:ext>
            </a:extLst>
          </p:cNvPr>
          <p:cNvSpPr txBox="1"/>
          <p:nvPr/>
        </p:nvSpPr>
        <p:spPr>
          <a:xfrm>
            <a:off x="1117723" y="778092"/>
            <a:ext cx="6095266" cy="461665"/>
          </a:xfrm>
          <a:prstGeom prst="rect">
            <a:avLst/>
          </a:prstGeom>
          <a:noFill/>
        </p:spPr>
        <p:txBody>
          <a:bodyPr wrap="square">
            <a:spAutoFit/>
          </a:bodyPr>
          <a:lstStyle/>
          <a:p>
            <a:r>
              <a:rPr lang="en-US" sz="2000" b="1" dirty="0">
                <a:solidFill>
                  <a:srgbClr val="0070C0"/>
                </a:solidFill>
                <a:latin typeface="Bookman Old Style" panose="02050604050505020204" pitchFamily="18" charset="0"/>
              </a:rPr>
              <a:t> </a:t>
            </a:r>
            <a:r>
              <a:rPr lang="en-US" sz="2400" b="1" dirty="0">
                <a:solidFill>
                  <a:srgbClr val="0070C0"/>
                </a:solidFill>
                <a:latin typeface="Bookman Old Style" panose="02050604050505020204" pitchFamily="18" charset="0"/>
              </a:rPr>
              <a:t>RANDOM</a:t>
            </a:r>
            <a:r>
              <a:rPr lang="en-US" sz="2000" b="1" dirty="0">
                <a:solidFill>
                  <a:srgbClr val="0070C0"/>
                </a:solidFill>
                <a:latin typeface="Bookman Old Style" panose="02050604050505020204" pitchFamily="18" charset="0"/>
              </a:rPr>
              <a:t> </a:t>
            </a:r>
            <a:r>
              <a:rPr lang="en-US" sz="2400" b="1" dirty="0">
                <a:solidFill>
                  <a:srgbClr val="0070C0"/>
                </a:solidFill>
                <a:latin typeface="Bookman Old Style" panose="02050604050505020204" pitchFamily="18" charset="0"/>
              </a:rPr>
              <a:t>FOREST</a:t>
            </a:r>
          </a:p>
        </p:txBody>
      </p:sp>
      <p:pic>
        <p:nvPicPr>
          <p:cNvPr id="5" name="Picture 4" descr="Graphical user interface, text, application, email&#10;&#10;Description automatically generated">
            <a:extLst>
              <a:ext uri="{FF2B5EF4-FFF2-40B4-BE49-F238E27FC236}">
                <a16:creationId xmlns:a16="http://schemas.microsoft.com/office/drawing/2014/main" id="{9921B144-5168-451A-BB56-31AA8DD1654A}"/>
              </a:ext>
            </a:extLst>
          </p:cNvPr>
          <p:cNvPicPr>
            <a:picLocks noChangeAspect="1"/>
          </p:cNvPicPr>
          <p:nvPr/>
        </p:nvPicPr>
        <p:blipFill rotWithShape="1">
          <a:blip r:embed="rId2">
            <a:extLst>
              <a:ext uri="{28A0092B-C50C-407E-A947-70E740481C1C}">
                <a14:useLocalDpi xmlns:a14="http://schemas.microsoft.com/office/drawing/2010/main" val="0"/>
              </a:ext>
            </a:extLst>
          </a:blip>
          <a:srcRect t="7153"/>
          <a:stretch/>
        </p:blipFill>
        <p:spPr>
          <a:xfrm>
            <a:off x="2002447" y="1418415"/>
            <a:ext cx="7339380" cy="5061706"/>
          </a:xfrm>
          <a:prstGeom prst="rect">
            <a:avLst/>
          </a:prstGeom>
        </p:spPr>
      </p:pic>
    </p:spTree>
    <p:extLst>
      <p:ext uri="{BB962C8B-B14F-4D97-AF65-F5344CB8AC3E}">
        <p14:creationId xmlns:p14="http://schemas.microsoft.com/office/powerpoint/2010/main" val="3808557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down)">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CF722C0-D075-43F1-93D1-5A5FBC55345D}"/>
              </a:ext>
            </a:extLst>
          </p:cNvPr>
          <p:cNvSpPr txBox="1"/>
          <p:nvPr/>
        </p:nvSpPr>
        <p:spPr>
          <a:xfrm>
            <a:off x="1311153" y="742923"/>
            <a:ext cx="6095266" cy="461665"/>
          </a:xfrm>
          <a:prstGeom prst="rect">
            <a:avLst/>
          </a:prstGeom>
          <a:noFill/>
        </p:spPr>
        <p:txBody>
          <a:bodyPr wrap="square">
            <a:spAutoFit/>
          </a:bodyPr>
          <a:lstStyle/>
          <a:p>
            <a:r>
              <a:rPr lang="en-US" sz="2400" b="1" dirty="0">
                <a:solidFill>
                  <a:srgbClr val="0070C0"/>
                </a:solidFill>
                <a:latin typeface="Bookman Old Style" panose="02050604050505020204" pitchFamily="18" charset="0"/>
              </a:rPr>
              <a:t> K NEAREAST</a:t>
            </a:r>
            <a:r>
              <a:rPr lang="en-US" sz="2000" b="1" dirty="0">
                <a:solidFill>
                  <a:srgbClr val="0070C0"/>
                </a:solidFill>
                <a:latin typeface="Bookman Old Style" panose="02050604050505020204" pitchFamily="18" charset="0"/>
              </a:rPr>
              <a:t> </a:t>
            </a:r>
            <a:r>
              <a:rPr lang="en-US" sz="2400" b="1" dirty="0">
                <a:solidFill>
                  <a:srgbClr val="0070C0"/>
                </a:solidFill>
                <a:latin typeface="Bookman Old Style" panose="02050604050505020204" pitchFamily="18" charset="0"/>
              </a:rPr>
              <a:t>NEIGHBORS</a:t>
            </a:r>
          </a:p>
        </p:txBody>
      </p:sp>
      <p:pic>
        <p:nvPicPr>
          <p:cNvPr id="5" name="Picture 4" descr="Graphical user interface, text, application, email&#10;&#10;Description automatically generated">
            <a:extLst>
              <a:ext uri="{FF2B5EF4-FFF2-40B4-BE49-F238E27FC236}">
                <a16:creationId xmlns:a16="http://schemas.microsoft.com/office/drawing/2014/main" id="{B15D7CB2-32CF-479C-8618-1D63E63EA76D}"/>
              </a:ext>
            </a:extLst>
          </p:cNvPr>
          <p:cNvPicPr>
            <a:picLocks noChangeAspect="1"/>
          </p:cNvPicPr>
          <p:nvPr/>
        </p:nvPicPr>
        <p:blipFill rotWithShape="1">
          <a:blip r:embed="rId2">
            <a:extLst>
              <a:ext uri="{28A0092B-C50C-407E-A947-70E740481C1C}">
                <a14:useLocalDpi xmlns:a14="http://schemas.microsoft.com/office/drawing/2010/main" val="0"/>
              </a:ext>
            </a:extLst>
          </a:blip>
          <a:srcRect t="6838"/>
          <a:stretch/>
        </p:blipFill>
        <p:spPr>
          <a:xfrm>
            <a:off x="1712301" y="1419958"/>
            <a:ext cx="8591550" cy="4791808"/>
          </a:xfrm>
          <a:prstGeom prst="rect">
            <a:avLst/>
          </a:prstGeom>
        </p:spPr>
      </p:pic>
    </p:spTree>
    <p:extLst>
      <p:ext uri="{BB962C8B-B14F-4D97-AF65-F5344CB8AC3E}">
        <p14:creationId xmlns:p14="http://schemas.microsoft.com/office/powerpoint/2010/main" val="1776769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down)">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7939254-3569-4748-88AE-79A60570F69D}"/>
              </a:ext>
            </a:extLst>
          </p:cNvPr>
          <p:cNvSpPr txBox="1"/>
          <p:nvPr/>
        </p:nvSpPr>
        <p:spPr>
          <a:xfrm>
            <a:off x="1528982" y="797019"/>
            <a:ext cx="6103620" cy="2769989"/>
          </a:xfrm>
          <a:prstGeom prst="rect">
            <a:avLst/>
          </a:prstGeom>
          <a:noFill/>
        </p:spPr>
        <p:txBody>
          <a:bodyPr wrap="square">
            <a:spAutoFit/>
          </a:bodyPr>
          <a:lstStyle/>
          <a:p>
            <a:pPr algn="l" rtl="0" fontAlgn="base"/>
            <a:r>
              <a:rPr lang="en-US" sz="2400" b="1" dirty="0">
                <a:solidFill>
                  <a:srgbClr val="0070C0"/>
                </a:solidFill>
                <a:latin typeface="Bookman Old Style" panose="02050604050505020204" pitchFamily="18" charset="0"/>
              </a:rPr>
              <a:t>ACCURACY SCORE​ </a:t>
            </a:r>
            <a:r>
              <a:rPr lang="en-US" b="1" dirty="0">
                <a:solidFill>
                  <a:srgbClr val="0070C0"/>
                </a:solidFill>
                <a:latin typeface="Bookman Old Style" panose="02050604050505020204" pitchFamily="18" charset="0"/>
              </a:rPr>
              <a:t>:</a:t>
            </a:r>
          </a:p>
          <a:p>
            <a:pPr algn="l" rtl="0" fontAlgn="base"/>
            <a:endParaRPr lang="en-US" sz="2400" dirty="0">
              <a:latin typeface="Times New Roman" panose="02020603050405020304" pitchFamily="18" charset="0"/>
              <a:cs typeface="Times New Roman" panose="02020603050405020304" pitchFamily="18" charset="0"/>
            </a:endParaRPr>
          </a:p>
          <a:p>
            <a:pPr marL="285750" indent="-285750" algn="l" rtl="0" fontAlgn="base">
              <a:lnSpc>
                <a:spcPct val="150000"/>
              </a:lnSpc>
              <a:buFont typeface="Arial" panose="020B0604020202020204" pitchFamily="34" charset="0"/>
              <a:buChar char="•"/>
            </a:pPr>
            <a:r>
              <a:rPr lang="en-US" b="0" i="0" u="none" strike="noStrike" dirty="0">
                <a:solidFill>
                  <a:srgbClr val="000000"/>
                </a:solidFill>
                <a:effectLst/>
                <a:latin typeface="Arial" panose="020B0604020202020204" pitchFamily="34" charset="0"/>
              </a:rPr>
              <a:t>Linear Regression Classifier:  </a:t>
            </a:r>
            <a:r>
              <a:rPr lang="en-US" dirty="0">
                <a:solidFill>
                  <a:srgbClr val="000000"/>
                </a:solidFill>
                <a:latin typeface="Arial" panose="020B0604020202020204" pitchFamily="34" charset="0"/>
              </a:rPr>
              <a:t>86</a:t>
            </a:r>
            <a:r>
              <a:rPr lang="en-US" b="0" i="0" u="none" strike="noStrike" dirty="0">
                <a:solidFill>
                  <a:srgbClr val="000000"/>
                </a:solidFill>
                <a:effectLst/>
                <a:latin typeface="Arial" panose="020B0604020202020204" pitchFamily="34" charset="0"/>
              </a:rPr>
              <a:t>%</a:t>
            </a:r>
            <a:r>
              <a:rPr lang="en-US" b="0" i="0" dirty="0">
                <a:solidFill>
                  <a:srgbClr val="2A3990"/>
                </a:solidFill>
                <a:effectLst/>
                <a:latin typeface="Arial" panose="020B0604020202020204" pitchFamily="34" charset="0"/>
              </a:rPr>
              <a:t>​</a:t>
            </a:r>
            <a:endParaRPr lang="en-US" b="0" i="0" dirty="0">
              <a:solidFill>
                <a:srgbClr val="2A3990"/>
              </a:solidFill>
              <a:effectLst/>
              <a:latin typeface="Segoe UI" panose="020B0502040204020203" pitchFamily="34" charset="0"/>
            </a:endParaRPr>
          </a:p>
          <a:p>
            <a:pPr marL="285750" indent="-285750" algn="l" rtl="0" fontAlgn="base">
              <a:lnSpc>
                <a:spcPct val="150000"/>
              </a:lnSpc>
              <a:buFont typeface="Arial" panose="020B0604020202020204" pitchFamily="34" charset="0"/>
              <a:buChar char="•"/>
            </a:pPr>
            <a:r>
              <a:rPr lang="en-US" b="0" i="0" u="none" strike="noStrike" dirty="0">
                <a:solidFill>
                  <a:srgbClr val="000000"/>
                </a:solidFill>
                <a:effectLst/>
                <a:latin typeface="Arial" panose="020B0604020202020204" pitchFamily="34" charset="0"/>
              </a:rPr>
              <a:t>Decision Tree Classifier: </a:t>
            </a:r>
            <a:r>
              <a:rPr lang="en-US" dirty="0">
                <a:solidFill>
                  <a:srgbClr val="000000"/>
                </a:solidFill>
                <a:latin typeface="Arial" panose="020B0604020202020204" pitchFamily="34" charset="0"/>
              </a:rPr>
              <a:t>91</a:t>
            </a:r>
            <a:r>
              <a:rPr lang="en-US" b="0" i="0" u="none" strike="noStrike" dirty="0">
                <a:solidFill>
                  <a:srgbClr val="000000"/>
                </a:solidFill>
                <a:effectLst/>
                <a:latin typeface="Arial" panose="020B0604020202020204" pitchFamily="34" charset="0"/>
              </a:rPr>
              <a:t>%</a:t>
            </a:r>
            <a:r>
              <a:rPr lang="en-US" b="0" i="0" dirty="0">
                <a:solidFill>
                  <a:srgbClr val="2A3990"/>
                </a:solidFill>
                <a:effectLst/>
                <a:latin typeface="Arial" panose="020B0604020202020204" pitchFamily="34" charset="0"/>
              </a:rPr>
              <a:t>​</a:t>
            </a:r>
            <a:endParaRPr lang="en-US" b="0" i="0" dirty="0">
              <a:solidFill>
                <a:srgbClr val="2A3990"/>
              </a:solidFill>
              <a:effectLst/>
              <a:latin typeface="Segoe UI" panose="020B0502040204020203" pitchFamily="34" charset="0"/>
            </a:endParaRPr>
          </a:p>
          <a:p>
            <a:pPr marL="285750" indent="-285750" algn="l" rtl="0" fontAlgn="base">
              <a:lnSpc>
                <a:spcPct val="150000"/>
              </a:lnSpc>
              <a:buFont typeface="Arial" panose="020B0604020202020204" pitchFamily="34" charset="0"/>
              <a:buChar char="•"/>
            </a:pPr>
            <a:r>
              <a:rPr lang="en-US" b="0" i="0" u="none" strike="noStrike" dirty="0">
                <a:solidFill>
                  <a:srgbClr val="000000"/>
                </a:solidFill>
                <a:effectLst/>
                <a:latin typeface="Arial" panose="020B0604020202020204" pitchFamily="34" charset="0"/>
              </a:rPr>
              <a:t>Random Forest Classifier: </a:t>
            </a:r>
            <a:r>
              <a:rPr lang="en-US" dirty="0">
                <a:solidFill>
                  <a:srgbClr val="000000"/>
                </a:solidFill>
                <a:latin typeface="Arial" panose="020B0604020202020204" pitchFamily="34" charset="0"/>
              </a:rPr>
              <a:t>79</a:t>
            </a:r>
            <a:r>
              <a:rPr lang="en-US" b="0" i="0" u="none" strike="noStrike" dirty="0">
                <a:solidFill>
                  <a:srgbClr val="000000"/>
                </a:solidFill>
                <a:effectLst/>
                <a:latin typeface="Arial" panose="020B0604020202020204" pitchFamily="34" charset="0"/>
              </a:rPr>
              <a:t>%</a:t>
            </a:r>
            <a:r>
              <a:rPr lang="en-US" b="0" i="0" dirty="0">
                <a:solidFill>
                  <a:srgbClr val="2A3990"/>
                </a:solidFill>
                <a:effectLst/>
                <a:latin typeface="Arial" panose="020B0604020202020204" pitchFamily="34" charset="0"/>
              </a:rPr>
              <a:t>​</a:t>
            </a:r>
          </a:p>
          <a:p>
            <a:pPr marL="285750" indent="-285750" fontAlgn="base">
              <a:lnSpc>
                <a:spcPct val="150000"/>
              </a:lnSpc>
              <a:buFont typeface="Arial" panose="020B0604020202020204" pitchFamily="34" charset="0"/>
              <a:buChar char="•"/>
            </a:pPr>
            <a:r>
              <a:rPr lang="en-US" b="0" i="0" u="none" strike="noStrike" dirty="0">
                <a:solidFill>
                  <a:srgbClr val="000000"/>
                </a:solidFill>
                <a:effectLst/>
                <a:latin typeface="Arial" panose="020B0604020202020204" pitchFamily="34" charset="0"/>
              </a:rPr>
              <a:t>K-NN Classifier:  89%</a:t>
            </a:r>
            <a:r>
              <a:rPr lang="en-US" b="0" i="0" dirty="0">
                <a:solidFill>
                  <a:srgbClr val="2A3990"/>
                </a:solidFill>
                <a:effectLst/>
                <a:latin typeface="Arial" panose="020B0604020202020204" pitchFamily="34" charset="0"/>
              </a:rPr>
              <a:t>​</a:t>
            </a:r>
            <a:endParaRPr lang="en-US" b="0" i="0" dirty="0">
              <a:solidFill>
                <a:srgbClr val="2A3990"/>
              </a:solidFill>
              <a:effectLst/>
              <a:latin typeface="Segoe UI" panose="020B0502040204020203" pitchFamily="34" charset="0"/>
            </a:endParaRPr>
          </a:p>
          <a:p>
            <a:pPr algn="l" rtl="0" fontAlgn="base"/>
            <a:endParaRPr lang="en-US" b="0" i="0" dirty="0">
              <a:solidFill>
                <a:srgbClr val="2A3990"/>
              </a:solidFill>
              <a:effectLst/>
              <a:latin typeface="Segoe UI" panose="020B0502040204020203" pitchFamily="34" charset="0"/>
            </a:endParaRPr>
          </a:p>
        </p:txBody>
      </p:sp>
      <p:pic>
        <p:nvPicPr>
          <p:cNvPr id="15362" name="Picture 2" descr="Graphical user interface, text, application&#10;&#10;Description automatically generated">
            <a:extLst>
              <a:ext uri="{FF2B5EF4-FFF2-40B4-BE49-F238E27FC236}">
                <a16:creationId xmlns:a16="http://schemas.microsoft.com/office/drawing/2014/main" id="{2EC792B3-E24F-4738-A166-AE16CCD4E6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3456" y="3933990"/>
            <a:ext cx="8296005" cy="19757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2485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15362"/>
                                        </p:tgtEl>
                                        <p:attrNameLst>
                                          <p:attrName>style.visibility</p:attrName>
                                        </p:attrNameLst>
                                      </p:cBhvr>
                                      <p:to>
                                        <p:strVal val="visible"/>
                                      </p:to>
                                    </p:set>
                                    <p:animEffect transition="in" filter="wipe(down)">
                                      <p:cBhvr>
                                        <p:cTn id="14" dur="500"/>
                                        <p:tgtEl>
                                          <p:spTgt spid="153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02DD56F-3D40-45E2-AFA2-12FEB093B3AB}"/>
              </a:ext>
            </a:extLst>
          </p:cNvPr>
          <p:cNvSpPr txBox="1"/>
          <p:nvPr/>
        </p:nvSpPr>
        <p:spPr>
          <a:xfrm>
            <a:off x="1034591" y="816932"/>
            <a:ext cx="6103854" cy="523220"/>
          </a:xfrm>
          <a:prstGeom prst="rect">
            <a:avLst/>
          </a:prstGeom>
          <a:noFill/>
        </p:spPr>
        <p:txBody>
          <a:bodyPr wrap="square">
            <a:spAutoFit/>
          </a:bodyPr>
          <a:lstStyle/>
          <a:p>
            <a:r>
              <a:rPr lang="en-IN" sz="2800" b="1" dirty="0">
                <a:solidFill>
                  <a:srgbClr val="0070C0"/>
                </a:solidFill>
                <a:latin typeface="Bookman Old Style" panose="02050604050505020204" pitchFamily="18" charset="0"/>
              </a:rPr>
              <a:t>1.</a:t>
            </a:r>
            <a:r>
              <a:rPr lang="en-IN" sz="2400" b="1" dirty="0">
                <a:solidFill>
                  <a:srgbClr val="0070C0"/>
                </a:solidFill>
                <a:latin typeface="Bookman Old Style" panose="02050604050505020204" pitchFamily="18" charset="0"/>
              </a:rPr>
              <a:t> </a:t>
            </a:r>
            <a:r>
              <a:rPr lang="en-IN" sz="2800" b="1" dirty="0">
                <a:solidFill>
                  <a:srgbClr val="0070C0"/>
                </a:solidFill>
                <a:latin typeface="Bookman Old Style" panose="02050604050505020204" pitchFamily="18" charset="0"/>
              </a:rPr>
              <a:t>INTRODUCTION</a:t>
            </a:r>
            <a:endParaRPr lang="en-US" sz="2400" b="1" dirty="0">
              <a:solidFill>
                <a:srgbClr val="0070C0"/>
              </a:solidFill>
              <a:latin typeface="Bookman Old Style" panose="02050604050505020204" pitchFamily="18" charset="0"/>
            </a:endParaRPr>
          </a:p>
        </p:txBody>
      </p:sp>
      <p:sp>
        <p:nvSpPr>
          <p:cNvPr id="5" name="TextBox 4">
            <a:extLst>
              <a:ext uri="{FF2B5EF4-FFF2-40B4-BE49-F238E27FC236}">
                <a16:creationId xmlns:a16="http://schemas.microsoft.com/office/drawing/2014/main" id="{A9745665-CF8B-4108-A2C4-E57D6F04369D}"/>
              </a:ext>
            </a:extLst>
          </p:cNvPr>
          <p:cNvSpPr txBox="1"/>
          <p:nvPr/>
        </p:nvSpPr>
        <p:spPr>
          <a:xfrm>
            <a:off x="1034591" y="1612916"/>
            <a:ext cx="9806233" cy="2723823"/>
          </a:xfrm>
          <a:prstGeom prst="rect">
            <a:avLst/>
          </a:prstGeom>
          <a:noFill/>
        </p:spPr>
        <p:txBody>
          <a:bodyPr wrap="square">
            <a:spAutoFit/>
          </a:bodyPr>
          <a:lstStyle/>
          <a:p>
            <a:pPr marL="0" marR="0" algn="just">
              <a:lnSpc>
                <a:spcPct val="150000"/>
              </a:lnSpc>
              <a:spcBef>
                <a:spcPts val="0"/>
              </a:spcBef>
              <a:spcAft>
                <a:spcPts val="0"/>
              </a:spcAft>
            </a:pPr>
            <a:r>
              <a:rPr lang="en-US" sz="2000" b="1" dirty="0">
                <a:latin typeface="Times New Roman" panose="02020603050405020304" pitchFamily="18" charset="0"/>
                <a:cs typeface="Times New Roman" panose="02020603050405020304" pitchFamily="18" charset="0"/>
              </a:rPr>
              <a:t>1.1</a:t>
            </a:r>
            <a:r>
              <a:rPr lang="en-US" sz="2000" dirty="0">
                <a:latin typeface="Times New Roman" panose="02020603050405020304" pitchFamily="18" charset="0"/>
                <a:cs typeface="Times New Roman" panose="02020603050405020304" pitchFamily="18" charset="0"/>
              </a:rPr>
              <a:t> </a:t>
            </a:r>
            <a:r>
              <a:rPr lang="en-US" sz="2000" b="1" u="sng" dirty="0">
                <a:latin typeface="Times New Roman" panose="02020603050405020304" pitchFamily="18" charset="0"/>
                <a:cs typeface="Times New Roman" panose="02020603050405020304" pitchFamily="18" charset="0"/>
              </a:rPr>
              <a:t>Background:</a:t>
            </a:r>
          </a:p>
          <a:p>
            <a:pPr marL="0" marR="0" algn="just">
              <a:lnSpc>
                <a:spcPct val="150000"/>
              </a:lnSpc>
              <a:spcBef>
                <a:spcPts val="0"/>
              </a:spcBef>
              <a:spcAft>
                <a:spcPts val="0"/>
              </a:spcAft>
            </a:pPr>
            <a:r>
              <a:rPr lang="en-US" sz="1400" b="1" u="none" strike="noStrike"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2000" dirty="0">
                <a:latin typeface="Times New Roman" panose="02020603050405020304" pitchFamily="18" charset="0"/>
                <a:cs typeface="Times New Roman" panose="02020603050405020304" pitchFamily="18" charset="0"/>
              </a:rPr>
              <a:t>Financial Fraud Detection aims to predict a fraudulent money transaction which is based on sample of real transactions extracted from one month of financial logs from a mobile money service implementation in an African country. This fraud detection system has ‘</a:t>
            </a:r>
            <a:r>
              <a:rPr lang="en-US" sz="2000" dirty="0" err="1">
                <a:latin typeface="Times New Roman" panose="02020603050405020304" pitchFamily="18" charset="0"/>
                <a:cs typeface="Times New Roman" panose="02020603050405020304" pitchFamily="18" charset="0"/>
              </a:rPr>
              <a:t>isFraud</a:t>
            </a:r>
            <a:r>
              <a:rPr lang="en-US" sz="2000" dirty="0">
                <a:latin typeface="Times New Roman" panose="02020603050405020304" pitchFamily="18" charset="0"/>
                <a:cs typeface="Times New Roman" panose="02020603050405020304" pitchFamily="18" charset="0"/>
              </a:rPr>
              <a:t>’ as the target variable which is detected based on a number of features present in the dataset like the type of transaction made, the amount being transferred, the balance before and after transaction of the person transferring the money and the person who receives the money</a:t>
            </a:r>
            <a:r>
              <a:rPr lang="en-US" dirty="0">
                <a:effectLst/>
                <a:latin typeface="Times New Roman" panose="02020603050405020304" pitchFamily="18" charset="0"/>
                <a:ea typeface="Calibri" panose="020F0502020204030204" pitchFamily="34" charset="0"/>
                <a:cs typeface="Times New Roman" panose="02020603050405020304" pitchFamily="18" charset="0"/>
              </a:rPr>
              <a:t>.</a:t>
            </a:r>
          </a:p>
        </p:txBody>
      </p:sp>
      <p:sp>
        <p:nvSpPr>
          <p:cNvPr id="7" name="TextBox 6">
            <a:extLst>
              <a:ext uri="{FF2B5EF4-FFF2-40B4-BE49-F238E27FC236}">
                <a16:creationId xmlns:a16="http://schemas.microsoft.com/office/drawing/2014/main" id="{B7FDD183-6624-4A38-8DDA-493892CEDE0B}"/>
              </a:ext>
            </a:extLst>
          </p:cNvPr>
          <p:cNvSpPr txBox="1"/>
          <p:nvPr/>
        </p:nvSpPr>
        <p:spPr>
          <a:xfrm>
            <a:off x="1251406" y="3563310"/>
            <a:ext cx="10112605" cy="338554"/>
          </a:xfrm>
          <a:prstGeom prst="rect">
            <a:avLst/>
          </a:prstGeom>
          <a:noFill/>
        </p:spPr>
        <p:txBody>
          <a:bodyPr wrap="square">
            <a:spAutoFit/>
          </a:bodyPr>
          <a:lstStyle/>
          <a:p>
            <a:pPr marL="0" marR="0" algn="just">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TextBox 1">
            <a:extLst>
              <a:ext uri="{FF2B5EF4-FFF2-40B4-BE49-F238E27FC236}">
                <a16:creationId xmlns:a16="http://schemas.microsoft.com/office/drawing/2014/main" id="{AE85CEC2-1AB4-4E3F-86A2-21E356D4C707}"/>
              </a:ext>
            </a:extLst>
          </p:cNvPr>
          <p:cNvSpPr txBox="1"/>
          <p:nvPr/>
        </p:nvSpPr>
        <p:spPr>
          <a:xfrm>
            <a:off x="1034591" y="4609503"/>
            <a:ext cx="1165704" cy="677108"/>
          </a:xfrm>
          <a:prstGeom prst="rect">
            <a:avLst/>
          </a:prstGeom>
          <a:noFill/>
        </p:spPr>
        <p:txBody>
          <a:bodyPr wrap="none" rtlCol="0">
            <a:spAutoFit/>
          </a:bodyPr>
          <a:lstStyle/>
          <a:p>
            <a:r>
              <a:rPr lang="en-US" sz="2000" b="1" u="sng" dirty="0">
                <a:latin typeface="Times New Roman" panose="02020603050405020304" pitchFamily="18" charset="0"/>
                <a:cs typeface="Times New Roman" panose="02020603050405020304" pitchFamily="18" charset="0"/>
              </a:rPr>
              <a:t>1.2</a:t>
            </a:r>
            <a:r>
              <a:rPr lang="en-US" sz="1800" dirty="0">
                <a:latin typeface="Times New Roman" panose="02020603050405020304" pitchFamily="18" charset="0"/>
                <a:cs typeface="Times New Roman" panose="02020603050405020304" pitchFamily="18" charset="0"/>
              </a:rPr>
              <a:t> </a:t>
            </a:r>
            <a:r>
              <a:rPr lang="en-US" sz="2000" b="1" u="sng" dirty="0">
                <a:latin typeface="Times New Roman" panose="02020603050405020304" pitchFamily="18" charset="0"/>
                <a:cs typeface="Times New Roman" panose="02020603050405020304" pitchFamily="18" charset="0"/>
              </a:rPr>
              <a:t>Goal</a:t>
            </a:r>
            <a:r>
              <a:rPr lang="en-US" sz="1800" b="1" u="sng" dirty="0">
                <a:latin typeface="Times New Roman" panose="02020603050405020304" pitchFamily="18" charset="0"/>
                <a:cs typeface="Times New Roman" panose="02020603050405020304" pitchFamily="18" charset="0"/>
              </a:rPr>
              <a:t>:</a:t>
            </a:r>
          </a:p>
          <a:p>
            <a:endParaRPr lang="en-US" dirty="0"/>
          </a:p>
        </p:txBody>
      </p:sp>
      <p:sp>
        <p:nvSpPr>
          <p:cNvPr id="8" name="TextBox 7">
            <a:extLst>
              <a:ext uri="{FF2B5EF4-FFF2-40B4-BE49-F238E27FC236}">
                <a16:creationId xmlns:a16="http://schemas.microsoft.com/office/drawing/2014/main" id="{771978EB-F5AF-4ED2-A2BB-F947B368C932}"/>
              </a:ext>
            </a:extLst>
          </p:cNvPr>
          <p:cNvSpPr txBox="1"/>
          <p:nvPr/>
        </p:nvSpPr>
        <p:spPr>
          <a:xfrm>
            <a:off x="1034591" y="5086804"/>
            <a:ext cx="9867871" cy="1323439"/>
          </a:xfrm>
          <a:prstGeom prst="rect">
            <a:avLst/>
          </a:prstGeom>
          <a:noFill/>
        </p:spPr>
        <p:txBody>
          <a:bodyPr wrap="square">
            <a:spAutoFit/>
          </a:bodyPr>
          <a:lstStyle/>
          <a:p>
            <a:pPr algn="l"/>
            <a:r>
              <a:rPr lang="en-US" sz="2000" dirty="0">
                <a:latin typeface="Times New Roman" panose="02020603050405020304" pitchFamily="18" charset="0"/>
                <a:cs typeface="Times New Roman" panose="02020603050405020304" pitchFamily="18" charset="0"/>
              </a:rPr>
              <a:t>The goal of this project is to get an analysis of the fraud transaction and to classify/predict the fraud detection as accurately as possible. We plan to achieve this by building a machine learning model that learns from the various features present in the dataset and predicts the target variable.</a:t>
            </a:r>
          </a:p>
        </p:txBody>
      </p:sp>
      <p:pic>
        <p:nvPicPr>
          <p:cNvPr id="6" name="Picture 5" descr="Diagram, engineering drawing&#10;&#10;Description automatically generated">
            <a:extLst>
              <a:ext uri="{FF2B5EF4-FFF2-40B4-BE49-F238E27FC236}">
                <a16:creationId xmlns:a16="http://schemas.microsoft.com/office/drawing/2014/main" id="{FD1BB456-FC51-4337-973B-CC18F79C2B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68023" y="66853"/>
            <a:ext cx="2774003" cy="2521260"/>
          </a:xfrm>
          <a:prstGeom prst="rect">
            <a:avLst/>
          </a:prstGeom>
        </p:spPr>
      </p:pic>
    </p:spTree>
    <p:extLst>
      <p:ext uri="{BB962C8B-B14F-4D97-AF65-F5344CB8AC3E}">
        <p14:creationId xmlns:p14="http://schemas.microsoft.com/office/powerpoint/2010/main" val="3815624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down)">
                                      <p:cBhvr>
                                        <p:cTn id="14" dur="500"/>
                                        <p:tgtEl>
                                          <p:spTgt spid="5"/>
                                        </p:tgtEl>
                                      </p:cBhvr>
                                    </p:animEffect>
                                  </p:childTnLst>
                                </p:cTn>
                              </p:par>
                              <p:par>
                                <p:cTn id="15" presetID="22" presetClass="entr" presetSubtype="4"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down)">
                                      <p:cBhvr>
                                        <p:cTn id="17" dur="500"/>
                                        <p:tgtEl>
                                          <p:spTgt spid="8"/>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ipe(down)">
                                      <p:cBhvr>
                                        <p:cTn id="20" dur="5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randombar(horizontal)">
                                      <p:cBhvr>
                                        <p:cTn id="2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2" grpId="0"/>
      <p:bldP spid="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descr="Chart&#10;&#10;Description automatically generated">
            <a:extLst>
              <a:ext uri="{FF2B5EF4-FFF2-40B4-BE49-F238E27FC236}">
                <a16:creationId xmlns:a16="http://schemas.microsoft.com/office/drawing/2014/main" id="{FDB77295-EDD9-46E8-8696-02A7A75D9F3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2634"/>
          <a:stretch/>
        </p:blipFill>
        <p:spPr bwMode="auto">
          <a:xfrm>
            <a:off x="563803" y="2255226"/>
            <a:ext cx="11223272" cy="358286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4160C63-88BC-455C-9075-0413173DC8E0}"/>
              </a:ext>
            </a:extLst>
          </p:cNvPr>
          <p:cNvSpPr txBox="1"/>
          <p:nvPr/>
        </p:nvSpPr>
        <p:spPr>
          <a:xfrm>
            <a:off x="1640860" y="1077030"/>
            <a:ext cx="6760189" cy="461665"/>
          </a:xfrm>
          <a:prstGeom prst="rect">
            <a:avLst/>
          </a:prstGeom>
          <a:noFill/>
        </p:spPr>
        <p:txBody>
          <a:bodyPr wrap="square">
            <a:spAutoFit/>
          </a:bodyPr>
          <a:lstStyle/>
          <a:p>
            <a:r>
              <a:rPr lang="en-US" sz="2400" b="1" dirty="0">
                <a:solidFill>
                  <a:srgbClr val="0070C0"/>
                </a:solidFill>
                <a:latin typeface="Bookman Old Style" panose="02050604050505020204" pitchFamily="18" charset="0"/>
              </a:rPr>
              <a:t>13. VISUALISING THE BEST ALGORITHM</a:t>
            </a:r>
          </a:p>
        </p:txBody>
      </p:sp>
    </p:spTree>
    <p:extLst>
      <p:ext uri="{BB962C8B-B14F-4D97-AF65-F5344CB8AC3E}">
        <p14:creationId xmlns:p14="http://schemas.microsoft.com/office/powerpoint/2010/main" val="3107194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19458"/>
                                        </p:tgtEl>
                                        <p:attrNameLst>
                                          <p:attrName>style.visibility</p:attrName>
                                        </p:attrNameLst>
                                      </p:cBhvr>
                                      <p:to>
                                        <p:strVal val="visible"/>
                                      </p:to>
                                    </p:set>
                                    <p:anim calcmode="lin" valueType="num">
                                      <p:cBhvr>
                                        <p:cTn id="12" dur="1000" fill="hold"/>
                                        <p:tgtEl>
                                          <p:spTgt spid="19458"/>
                                        </p:tgtEl>
                                        <p:attrNameLst>
                                          <p:attrName>ppt_w</p:attrName>
                                        </p:attrNameLst>
                                      </p:cBhvr>
                                      <p:tavLst>
                                        <p:tav tm="0">
                                          <p:val>
                                            <p:fltVal val="0"/>
                                          </p:val>
                                        </p:tav>
                                        <p:tav tm="100000">
                                          <p:val>
                                            <p:strVal val="#ppt_w"/>
                                          </p:val>
                                        </p:tav>
                                      </p:tavLst>
                                    </p:anim>
                                    <p:anim calcmode="lin" valueType="num">
                                      <p:cBhvr>
                                        <p:cTn id="13" dur="1000" fill="hold"/>
                                        <p:tgtEl>
                                          <p:spTgt spid="19458"/>
                                        </p:tgtEl>
                                        <p:attrNameLst>
                                          <p:attrName>ppt_h</p:attrName>
                                        </p:attrNameLst>
                                      </p:cBhvr>
                                      <p:tavLst>
                                        <p:tav tm="0">
                                          <p:val>
                                            <p:fltVal val="0"/>
                                          </p:val>
                                        </p:tav>
                                        <p:tav tm="100000">
                                          <p:val>
                                            <p:strVal val="#ppt_h"/>
                                          </p:val>
                                        </p:tav>
                                      </p:tavLst>
                                    </p:anim>
                                    <p:anim calcmode="lin" valueType="num">
                                      <p:cBhvr>
                                        <p:cTn id="14" dur="1000" fill="hold"/>
                                        <p:tgtEl>
                                          <p:spTgt spid="19458"/>
                                        </p:tgtEl>
                                        <p:attrNameLst>
                                          <p:attrName>style.rotation</p:attrName>
                                        </p:attrNameLst>
                                      </p:cBhvr>
                                      <p:tavLst>
                                        <p:tav tm="0">
                                          <p:val>
                                            <p:fltVal val="90"/>
                                          </p:val>
                                        </p:tav>
                                        <p:tav tm="100000">
                                          <p:val>
                                            <p:fltVal val="0"/>
                                          </p:val>
                                        </p:tav>
                                      </p:tavLst>
                                    </p:anim>
                                    <p:animEffect transition="in" filter="fade">
                                      <p:cBhvr>
                                        <p:cTn id="15" dur="1000"/>
                                        <p:tgtEl>
                                          <p:spTgt spid="194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891D473-F1D5-48F1-B0DA-F48827A41E0F}"/>
              </a:ext>
            </a:extLst>
          </p:cNvPr>
          <p:cNvSpPr txBox="1"/>
          <p:nvPr/>
        </p:nvSpPr>
        <p:spPr>
          <a:xfrm>
            <a:off x="1072662" y="945145"/>
            <a:ext cx="6101860" cy="523220"/>
          </a:xfrm>
          <a:prstGeom prst="rect">
            <a:avLst/>
          </a:prstGeom>
          <a:noFill/>
        </p:spPr>
        <p:txBody>
          <a:bodyPr wrap="square">
            <a:spAutoFit/>
          </a:bodyPr>
          <a:lstStyle/>
          <a:p>
            <a:r>
              <a:rPr lang="en-IN" sz="2800" b="1" dirty="0">
                <a:solidFill>
                  <a:srgbClr val="0070C0"/>
                </a:solidFill>
                <a:latin typeface="Bookman Old Style" panose="02050604050505020204" pitchFamily="18" charset="0"/>
              </a:rPr>
              <a:t>8. CONCLUSION </a:t>
            </a:r>
            <a:endParaRPr lang="en-US" sz="2800" b="1" dirty="0">
              <a:solidFill>
                <a:srgbClr val="0070C0"/>
              </a:solidFill>
              <a:latin typeface="Bookman Old Style" panose="02050604050505020204" pitchFamily="18" charset="0"/>
            </a:endParaRPr>
          </a:p>
        </p:txBody>
      </p:sp>
      <p:sp>
        <p:nvSpPr>
          <p:cNvPr id="6" name="Rectangle 2">
            <a:extLst>
              <a:ext uri="{FF2B5EF4-FFF2-40B4-BE49-F238E27FC236}">
                <a16:creationId xmlns:a16="http://schemas.microsoft.com/office/drawing/2014/main" id="{8DBED821-08B3-4937-B1B6-3CDA46BC93FC}"/>
              </a:ext>
            </a:extLst>
          </p:cNvPr>
          <p:cNvSpPr>
            <a:spLocks noChangeArrowheads="1"/>
          </p:cNvSpPr>
          <p:nvPr/>
        </p:nvSpPr>
        <p:spPr bwMode="auto">
          <a:xfrm>
            <a:off x="782515" y="1863298"/>
            <a:ext cx="10396904" cy="21200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lang="en-US" altLang="en-US" dirty="0">
                <a:latin typeface="Times New Roman" panose="02020603050405020304" pitchFamily="18" charset="0"/>
              </a:rPr>
              <a:t>From the above models used we see that the accuracy score of Decision Tree Classifier is best with the accuracy of 91% in predicting the target variable ‘isFraud’. </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lang="en-US" altLang="en-US" dirty="0">
                <a:latin typeface="Times New Roman" panose="02020603050405020304" pitchFamily="18" charset="0"/>
              </a:rPr>
              <a:t>From the analysis carried out we see that fraudulent transactions occur only due to CASH_OUT and TRANSFER type of transactions. </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lang="en-US" altLang="en-US" dirty="0">
                <a:latin typeface="Times New Roman" panose="02020603050405020304" pitchFamily="18" charset="0"/>
              </a:rPr>
              <a:t>Fraudulent transactions occur between Customer-to-Customer transactions.</a:t>
            </a:r>
          </a:p>
        </p:txBody>
      </p:sp>
    </p:spTree>
    <p:extLst>
      <p:ext uri="{BB962C8B-B14F-4D97-AF65-F5344CB8AC3E}">
        <p14:creationId xmlns:p14="http://schemas.microsoft.com/office/powerpoint/2010/main" val="2997151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6"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wipe(down)">
                                      <p:cBhvr>
                                        <p:cTn id="14" dur="580">
                                          <p:stCondLst>
                                            <p:cond delay="0"/>
                                          </p:stCondLst>
                                        </p:cTn>
                                        <p:tgtEl>
                                          <p:spTgt spid="6"/>
                                        </p:tgtEl>
                                      </p:cBhvr>
                                    </p:animEffect>
                                    <p:anim calcmode="lin" valueType="num">
                                      <p:cBhvr>
                                        <p:cTn id="15"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16"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7"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18"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19"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20" dur="26">
                                          <p:stCondLst>
                                            <p:cond delay="650"/>
                                          </p:stCondLst>
                                        </p:cTn>
                                        <p:tgtEl>
                                          <p:spTgt spid="6"/>
                                        </p:tgtEl>
                                      </p:cBhvr>
                                      <p:to x="100000" y="60000"/>
                                    </p:animScale>
                                    <p:animScale>
                                      <p:cBhvr>
                                        <p:cTn id="21" dur="166" decel="50000">
                                          <p:stCondLst>
                                            <p:cond delay="676"/>
                                          </p:stCondLst>
                                        </p:cTn>
                                        <p:tgtEl>
                                          <p:spTgt spid="6"/>
                                        </p:tgtEl>
                                      </p:cBhvr>
                                      <p:to x="100000" y="100000"/>
                                    </p:animScale>
                                    <p:animScale>
                                      <p:cBhvr>
                                        <p:cTn id="22" dur="26">
                                          <p:stCondLst>
                                            <p:cond delay="1312"/>
                                          </p:stCondLst>
                                        </p:cTn>
                                        <p:tgtEl>
                                          <p:spTgt spid="6"/>
                                        </p:tgtEl>
                                      </p:cBhvr>
                                      <p:to x="100000" y="80000"/>
                                    </p:animScale>
                                    <p:animScale>
                                      <p:cBhvr>
                                        <p:cTn id="23" dur="166" decel="50000">
                                          <p:stCondLst>
                                            <p:cond delay="1338"/>
                                          </p:stCondLst>
                                        </p:cTn>
                                        <p:tgtEl>
                                          <p:spTgt spid="6"/>
                                        </p:tgtEl>
                                      </p:cBhvr>
                                      <p:to x="100000" y="100000"/>
                                    </p:animScale>
                                    <p:animScale>
                                      <p:cBhvr>
                                        <p:cTn id="24" dur="26">
                                          <p:stCondLst>
                                            <p:cond delay="1642"/>
                                          </p:stCondLst>
                                        </p:cTn>
                                        <p:tgtEl>
                                          <p:spTgt spid="6"/>
                                        </p:tgtEl>
                                      </p:cBhvr>
                                      <p:to x="100000" y="90000"/>
                                    </p:animScale>
                                    <p:animScale>
                                      <p:cBhvr>
                                        <p:cTn id="25" dur="166" decel="50000">
                                          <p:stCondLst>
                                            <p:cond delay="1668"/>
                                          </p:stCondLst>
                                        </p:cTn>
                                        <p:tgtEl>
                                          <p:spTgt spid="6"/>
                                        </p:tgtEl>
                                      </p:cBhvr>
                                      <p:to x="100000" y="100000"/>
                                    </p:animScale>
                                    <p:animScale>
                                      <p:cBhvr>
                                        <p:cTn id="26" dur="26">
                                          <p:stCondLst>
                                            <p:cond delay="1808"/>
                                          </p:stCondLst>
                                        </p:cTn>
                                        <p:tgtEl>
                                          <p:spTgt spid="6"/>
                                        </p:tgtEl>
                                      </p:cBhvr>
                                      <p:to x="100000" y="95000"/>
                                    </p:animScale>
                                    <p:animScale>
                                      <p:cBhvr>
                                        <p:cTn id="27" dur="166" decel="50000">
                                          <p:stCondLst>
                                            <p:cond delay="1834"/>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891D473-F1D5-48F1-B0DA-F48827A41E0F}"/>
              </a:ext>
            </a:extLst>
          </p:cNvPr>
          <p:cNvSpPr txBox="1"/>
          <p:nvPr/>
        </p:nvSpPr>
        <p:spPr>
          <a:xfrm>
            <a:off x="1565031" y="619830"/>
            <a:ext cx="6101860" cy="523220"/>
          </a:xfrm>
          <a:prstGeom prst="rect">
            <a:avLst/>
          </a:prstGeom>
          <a:noFill/>
        </p:spPr>
        <p:txBody>
          <a:bodyPr wrap="square">
            <a:spAutoFit/>
          </a:bodyPr>
          <a:lstStyle/>
          <a:p>
            <a:r>
              <a:rPr lang="en-IN" sz="2800" b="1" dirty="0">
                <a:solidFill>
                  <a:srgbClr val="0070C0"/>
                </a:solidFill>
                <a:latin typeface="Bookman Old Style" panose="02050604050505020204" pitchFamily="18" charset="0"/>
              </a:rPr>
              <a:t>9. REFERNECES</a:t>
            </a:r>
            <a:endParaRPr lang="en-US" sz="2800" b="1" dirty="0">
              <a:solidFill>
                <a:srgbClr val="0070C0"/>
              </a:solidFill>
              <a:latin typeface="Bookman Old Style" panose="02050604050505020204" pitchFamily="18" charset="0"/>
            </a:endParaRPr>
          </a:p>
        </p:txBody>
      </p:sp>
      <p:sp>
        <p:nvSpPr>
          <p:cNvPr id="5" name="TextBox 4">
            <a:extLst>
              <a:ext uri="{FF2B5EF4-FFF2-40B4-BE49-F238E27FC236}">
                <a16:creationId xmlns:a16="http://schemas.microsoft.com/office/drawing/2014/main" id="{EB20EBC9-08FC-4DA8-A138-8EA5C6C59A69}"/>
              </a:ext>
            </a:extLst>
          </p:cNvPr>
          <p:cNvSpPr txBox="1"/>
          <p:nvPr/>
        </p:nvSpPr>
        <p:spPr>
          <a:xfrm>
            <a:off x="980341" y="1476791"/>
            <a:ext cx="9908932" cy="5442195"/>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US" sz="1800" b="0" i="0" dirty="0">
                <a:effectLst/>
                <a:latin typeface="Times New Roman" panose="02020603050405020304" pitchFamily="18" charset="0"/>
              </a:rPr>
              <a:t>Fraud </a:t>
            </a:r>
            <a:r>
              <a:rPr lang="en-US" dirty="0">
                <a:latin typeface="Times New Roman" panose="02020603050405020304" pitchFamily="18" charset="0"/>
              </a:rPr>
              <a:t>Detection</a:t>
            </a:r>
            <a:r>
              <a:rPr lang="en-US" sz="1800" b="0" i="0" dirty="0">
                <a:effectLst/>
                <a:latin typeface="Times New Roman" panose="02020603050405020304" pitchFamily="18" charset="0"/>
              </a:rPr>
              <a:t>: How Machine Learning Systems Help Reveal Scams in Fintech, Healthcare, and eCommerce: </a:t>
            </a:r>
            <a:r>
              <a:rPr lang="en-US" sz="1800" b="0" i="0" dirty="0">
                <a:effectLst/>
                <a:latin typeface="Times New Roman" panose="02020603050405020304" pitchFamily="18" charset="0"/>
                <a:hlinkClick r:id="rId2"/>
              </a:rPr>
              <a:t>https://www.altexsoft.com/whitepapers/fraud-detection-how-machine-learning-systems-help-reveal-scams-in-fintech-healthcare-and-ecommerce/</a:t>
            </a:r>
            <a:endParaRPr lang="en-US" sz="1800" b="0" i="0" dirty="0">
              <a:effectLst/>
              <a:latin typeface="Times New Roman" panose="02020603050405020304" pitchFamily="18" charset="0"/>
            </a:endParaRPr>
          </a:p>
          <a:p>
            <a:pPr marL="285750" indent="-285750" algn="l">
              <a:lnSpc>
                <a:spcPct val="150000"/>
              </a:lnSpc>
              <a:buFont typeface="Arial" panose="020B0604020202020204" pitchFamily="34" charset="0"/>
              <a:buChar char="•"/>
            </a:pPr>
            <a:r>
              <a:rPr lang="en-US" sz="1600" b="0" i="0" dirty="0">
                <a:effectLst/>
                <a:latin typeface="Calibri" panose="020F0502020204030204" pitchFamily="34" charset="0"/>
              </a:rPr>
              <a:t> </a:t>
            </a:r>
            <a:r>
              <a:rPr lang="en-US" sz="1800" b="0" i="0" dirty="0">
                <a:effectLst/>
                <a:latin typeface="Times New Roman" panose="02020603050405020304" pitchFamily="18" charset="0"/>
                <a:hlinkClick r:id="rId2"/>
              </a:rPr>
              <a:t>https://matplotlib.org/stable/api/_as_gen/matplotlib.pyplot.legend.html</a:t>
            </a:r>
            <a:r>
              <a:rPr lang="en-US" b="0" i="0" dirty="0">
                <a:effectLst/>
                <a:latin typeface="Segoe UI" panose="020B0502040204020203" pitchFamily="34" charset="0"/>
                <a:hlinkClick r:id="rId2"/>
              </a:rPr>
              <a:t> </a:t>
            </a:r>
            <a:endParaRPr lang="en-US" b="0" i="0" dirty="0">
              <a:effectLst/>
              <a:latin typeface="Segoe UI" panose="020B0502040204020203" pitchFamily="34" charset="0"/>
            </a:endParaRPr>
          </a:p>
          <a:p>
            <a:pPr marL="285750" indent="-285750" algn="just">
              <a:lnSpc>
                <a:spcPct val="150000"/>
              </a:lnSpc>
              <a:buFont typeface="Arial" panose="020B0604020202020204" pitchFamily="34" charset="0"/>
              <a:buChar char="•"/>
            </a:pPr>
            <a:r>
              <a:rPr lang="en-US" sz="1800" b="0" i="0" dirty="0">
                <a:effectLst/>
                <a:latin typeface="Times New Roman" panose="02020603050405020304" pitchFamily="18" charset="0"/>
                <a:hlinkClick r:id="rId3"/>
              </a:rPr>
              <a:t>https://heartbeat.fritz.ai/resampling-to-properly-handle-imbalanced-datasets-in-machine-learning-64d82c16ceaa</a:t>
            </a:r>
            <a:endParaRPr lang="en-US" sz="1800" b="0" i="0" dirty="0">
              <a:effectLst/>
              <a:latin typeface="Times New Roman" panose="02020603050405020304" pitchFamily="18" charset="0"/>
            </a:endParaRPr>
          </a:p>
          <a:p>
            <a:pPr marL="285750" indent="-285750" algn="just">
              <a:lnSpc>
                <a:spcPct val="150000"/>
              </a:lnSpc>
              <a:buFont typeface="Arial" panose="020B0604020202020204" pitchFamily="34" charset="0"/>
              <a:buChar char="•"/>
            </a:pPr>
            <a:r>
              <a:rPr lang="en-US" sz="1800" b="0" i="0" dirty="0">
                <a:effectLst/>
                <a:latin typeface="Times New Roman" panose="02020603050405020304" pitchFamily="18" charset="0"/>
                <a:hlinkClick r:id="rId4"/>
              </a:rPr>
              <a:t>https://towardsdatascience.com/optimizing-hyperparameters-in-random-forest-classification-ec7741f9d3f6 </a:t>
            </a:r>
            <a:endParaRPr lang="en-US" sz="1800" b="0" i="0" dirty="0">
              <a:effectLst/>
              <a:latin typeface="Times New Roman" panose="02020603050405020304" pitchFamily="18" charset="0"/>
            </a:endParaRPr>
          </a:p>
          <a:p>
            <a:pPr marL="285750" indent="-285750" algn="just">
              <a:lnSpc>
                <a:spcPct val="150000"/>
              </a:lnSpc>
              <a:buFont typeface="Arial" panose="020B0604020202020204" pitchFamily="34" charset="0"/>
              <a:buChar char="•"/>
            </a:pPr>
            <a:r>
              <a:rPr lang="en-US" sz="1800" b="0" i="0" dirty="0">
                <a:effectLst/>
                <a:latin typeface="Times New Roman" panose="02020603050405020304" pitchFamily="18" charset="0"/>
                <a:hlinkClick r:id="rId5"/>
              </a:rPr>
              <a:t>https://medium.com/@ODSC/transforming-skewed-data-for-machine-learning-90e6cc364b0</a:t>
            </a:r>
            <a:endParaRPr lang="en-US" sz="1800" b="0" i="0" dirty="0">
              <a:effectLst/>
              <a:latin typeface="Times New Roman" panose="02020603050405020304" pitchFamily="18" charset="0"/>
            </a:endParaRPr>
          </a:p>
          <a:p>
            <a:pPr marL="285750" indent="-285750" algn="just">
              <a:lnSpc>
                <a:spcPct val="150000"/>
              </a:lnSpc>
              <a:buFont typeface="Arial" panose="020B0604020202020204" pitchFamily="34" charset="0"/>
              <a:buChar char="•"/>
            </a:pPr>
            <a:r>
              <a:rPr lang="en-US" sz="1800" b="0" i="0" dirty="0">
                <a:effectLst/>
                <a:latin typeface="Times New Roman" panose="02020603050405020304" pitchFamily="18" charset="0"/>
                <a:hlinkClick r:id="rId6"/>
              </a:rPr>
              <a:t>https://towardsdatascience.com/handling-imbalanced-datasets-in-machine-learning-7a0e84220f28 </a:t>
            </a:r>
            <a:endParaRPr lang="en-US" sz="1800" b="0" i="0" dirty="0">
              <a:effectLst/>
              <a:latin typeface="Times New Roman" panose="02020603050405020304" pitchFamily="18" charset="0"/>
            </a:endParaRPr>
          </a:p>
          <a:p>
            <a:pPr marL="285750" indent="-285750" algn="just">
              <a:lnSpc>
                <a:spcPct val="150000"/>
              </a:lnSpc>
              <a:buFont typeface="Arial" panose="020B0604020202020204" pitchFamily="34" charset="0"/>
              <a:buChar char="•"/>
            </a:pPr>
            <a:endParaRPr lang="en-US" dirty="0">
              <a:latin typeface="Times New Roman" panose="02020603050405020304" pitchFamily="18" charset="0"/>
            </a:endParaRPr>
          </a:p>
          <a:p>
            <a:pPr algn="just">
              <a:lnSpc>
                <a:spcPct val="150000"/>
              </a:lnSpc>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en-US" b="0" i="0" dirty="0">
              <a:effectLst/>
              <a:latin typeface="Segoe UI" panose="020B0502040204020203" pitchFamily="34" charset="0"/>
            </a:endParaRPr>
          </a:p>
        </p:txBody>
      </p:sp>
    </p:spTree>
    <p:extLst>
      <p:ext uri="{BB962C8B-B14F-4D97-AF65-F5344CB8AC3E}">
        <p14:creationId xmlns:p14="http://schemas.microsoft.com/office/powerpoint/2010/main" val="121344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down)">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2BE6141-29B6-4F84-B515-B035B9C0075B}"/>
              </a:ext>
            </a:extLst>
          </p:cNvPr>
          <p:cNvSpPr/>
          <p:nvPr/>
        </p:nvSpPr>
        <p:spPr>
          <a:xfrm>
            <a:off x="2904558" y="2340373"/>
            <a:ext cx="5086521" cy="1200329"/>
          </a:xfrm>
          <a:prstGeom prst="rect">
            <a:avLst/>
          </a:prstGeom>
          <a:noFill/>
        </p:spPr>
        <p:txBody>
          <a:bodyPr wrap="none" lIns="91440" tIns="45720" rIns="91440" bIns="45720">
            <a:spAutoFit/>
          </a:bodyPr>
          <a:lstStyle/>
          <a:p>
            <a:pPr algn="ctr"/>
            <a:r>
              <a:rPr lang="en-US" sz="7200"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THANK YOU</a:t>
            </a:r>
            <a:endParaRPr lang="en-US" sz="7200" b="1" cap="none" spc="0"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p:txBody>
      </p:sp>
      <p:sp>
        <p:nvSpPr>
          <p:cNvPr id="4" name="Rectangle 3">
            <a:extLst>
              <a:ext uri="{FF2B5EF4-FFF2-40B4-BE49-F238E27FC236}">
                <a16:creationId xmlns:a16="http://schemas.microsoft.com/office/drawing/2014/main" id="{B8CDBA3C-797C-4F02-8CD9-31EA91911334}"/>
              </a:ext>
            </a:extLst>
          </p:cNvPr>
          <p:cNvSpPr/>
          <p:nvPr/>
        </p:nvSpPr>
        <p:spPr>
          <a:xfrm>
            <a:off x="3034401" y="2319153"/>
            <a:ext cx="4826835" cy="1200329"/>
          </a:xfrm>
          <a:prstGeom prst="rect">
            <a:avLst/>
          </a:prstGeom>
          <a:noFill/>
        </p:spPr>
        <p:txBody>
          <a:bodyPr wrap="none" lIns="91440" tIns="45720" rIns="91440" bIns="45720">
            <a:spAutoFit/>
          </a:bodyPr>
          <a:lstStyle/>
          <a:p>
            <a:pPr algn="ctr"/>
            <a:r>
              <a:rPr lang="en-US" sz="7200" b="0" cap="none" spc="0" dirty="0">
                <a:ln w="0"/>
                <a:solidFill>
                  <a:schemeClr val="accent1"/>
                </a:solidFill>
                <a:effectLst>
                  <a:outerShdw blurRad="38100" dist="25400" dir="5400000" algn="ctr" rotWithShape="0">
                    <a:srgbClr val="6E747A">
                      <a:alpha val="43000"/>
                    </a:srgbClr>
                  </a:outerShdw>
                </a:effectLst>
              </a:rPr>
              <a:t>THANK YOU</a:t>
            </a:r>
          </a:p>
        </p:txBody>
      </p:sp>
    </p:spTree>
    <p:extLst>
      <p:ext uri="{BB962C8B-B14F-4D97-AF65-F5344CB8AC3E}">
        <p14:creationId xmlns:p14="http://schemas.microsoft.com/office/powerpoint/2010/main" val="3651920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anim calcmode="lin" valueType="num">
                                      <p:cBhvr>
                                        <p:cTn id="8" dur="2000" fill="hold"/>
                                        <p:tgtEl>
                                          <p:spTgt spid="3"/>
                                        </p:tgtEl>
                                        <p:attrNameLst>
                                          <p:attrName>ppt_w</p:attrName>
                                        </p:attrNameLst>
                                      </p:cBhvr>
                                      <p:tavLst>
                                        <p:tav tm="0" fmla="#ppt_w*sin(2.5*pi*$)">
                                          <p:val>
                                            <p:fltVal val="0"/>
                                          </p:val>
                                        </p:tav>
                                        <p:tav tm="100000">
                                          <p:val>
                                            <p:fltVal val="1"/>
                                          </p:val>
                                        </p:tav>
                                      </p:tavLst>
                                    </p:anim>
                                    <p:anim calcmode="lin" valueType="num">
                                      <p:cBhvr>
                                        <p:cTn id="9" dur="2000" fill="hold"/>
                                        <p:tgtEl>
                                          <p:spTgt spid="3"/>
                                        </p:tgtEl>
                                        <p:attrNameLst>
                                          <p:attrName>ppt_h</p:attrName>
                                        </p:attrNameLst>
                                      </p:cBhvr>
                                      <p:tavLst>
                                        <p:tav tm="0">
                                          <p:val>
                                            <p:strVal val="#ppt_h"/>
                                          </p:val>
                                        </p:tav>
                                        <p:tav tm="100000">
                                          <p:val>
                                            <p:strVal val="#ppt_h"/>
                                          </p:val>
                                        </p:tav>
                                      </p:tavLst>
                                    </p:anim>
                                  </p:childTnLst>
                                </p:cTn>
                              </p:par>
                              <p:par>
                                <p:cTn id="10" presetID="45"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2000"/>
                                        <p:tgtEl>
                                          <p:spTgt spid="4"/>
                                        </p:tgtEl>
                                      </p:cBhvr>
                                    </p:animEffect>
                                    <p:anim calcmode="lin" valueType="num">
                                      <p:cBhvr>
                                        <p:cTn id="13" dur="2000" fill="hold"/>
                                        <p:tgtEl>
                                          <p:spTgt spid="4"/>
                                        </p:tgtEl>
                                        <p:attrNameLst>
                                          <p:attrName>ppt_w</p:attrName>
                                        </p:attrNameLst>
                                      </p:cBhvr>
                                      <p:tavLst>
                                        <p:tav tm="0" fmla="#ppt_w*sin(2.5*pi*$)">
                                          <p:val>
                                            <p:fltVal val="0"/>
                                          </p:val>
                                        </p:tav>
                                        <p:tav tm="100000">
                                          <p:val>
                                            <p:fltVal val="1"/>
                                          </p:val>
                                        </p:tav>
                                      </p:tavLst>
                                    </p:anim>
                                    <p:anim calcmode="lin" valueType="num">
                                      <p:cBhvr>
                                        <p:cTn id="14" dur="2000" fill="hold"/>
                                        <p:tgtEl>
                                          <p:spTgt spid="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C054CE-4CCC-4F1B-9BD9-B8067B36BDDC}"/>
              </a:ext>
            </a:extLst>
          </p:cNvPr>
          <p:cNvSpPr txBox="1"/>
          <p:nvPr/>
        </p:nvSpPr>
        <p:spPr>
          <a:xfrm>
            <a:off x="857351" y="590546"/>
            <a:ext cx="6101860" cy="461665"/>
          </a:xfrm>
          <a:prstGeom prst="rect">
            <a:avLst/>
          </a:prstGeom>
          <a:noFill/>
        </p:spPr>
        <p:txBody>
          <a:bodyPr wrap="square">
            <a:spAutoFit/>
          </a:bodyPr>
          <a:lstStyle/>
          <a:p>
            <a:r>
              <a:rPr lang="en-IN" sz="2400" b="1" dirty="0">
                <a:solidFill>
                  <a:srgbClr val="0070C0"/>
                </a:solidFill>
                <a:latin typeface="Bookman Old Style" panose="02050604050505020204" pitchFamily="18" charset="0"/>
              </a:rPr>
              <a:t>2. DATASET DESCRIPTION</a:t>
            </a:r>
            <a:endParaRPr lang="en-US" sz="2400" dirty="0"/>
          </a:p>
        </p:txBody>
      </p:sp>
      <p:sp>
        <p:nvSpPr>
          <p:cNvPr id="4" name="TextBox 3">
            <a:extLst>
              <a:ext uri="{FF2B5EF4-FFF2-40B4-BE49-F238E27FC236}">
                <a16:creationId xmlns:a16="http://schemas.microsoft.com/office/drawing/2014/main" id="{8F1F69BD-27AA-4E9F-A5F4-3E4D67A00999}"/>
              </a:ext>
            </a:extLst>
          </p:cNvPr>
          <p:cNvSpPr txBox="1"/>
          <p:nvPr/>
        </p:nvSpPr>
        <p:spPr>
          <a:xfrm>
            <a:off x="857351" y="1186285"/>
            <a:ext cx="10897043" cy="6001643"/>
          </a:xfrm>
          <a:prstGeom prst="rect">
            <a:avLst/>
          </a:prstGeom>
          <a:noFill/>
        </p:spPr>
        <p:txBody>
          <a:bodyPr wrap="square">
            <a:spAutoFit/>
          </a:bodyPr>
          <a:lstStyle/>
          <a:p>
            <a:pPr marL="0" marR="0" algn="just">
              <a:spcBef>
                <a:spcPts val="0"/>
              </a:spcBef>
              <a:spcAft>
                <a:spcPts val="0"/>
              </a:spcAft>
            </a:pPr>
            <a:r>
              <a:rPr lang="en-US" sz="2000" b="1" u="sng" dirty="0">
                <a:latin typeface="Times New Roman" panose="02020603050405020304" pitchFamily="18" charset="0"/>
                <a:cs typeface="Times New Roman" panose="02020603050405020304" pitchFamily="18" charset="0"/>
              </a:rPr>
              <a:t>2.1 About the Dataset</a:t>
            </a:r>
            <a:r>
              <a:rPr lang="en-US" sz="2400" b="1" u="sng" dirty="0">
                <a:latin typeface="Times New Roman" panose="02020603050405020304" pitchFamily="18" charset="0"/>
                <a:cs typeface="Times New Roman" panose="02020603050405020304" pitchFamily="18" charset="0"/>
              </a:rPr>
              <a:t>:</a:t>
            </a:r>
          </a:p>
          <a:p>
            <a:pPr marL="0" marR="0" algn="just">
              <a:spcBef>
                <a:spcPts val="0"/>
              </a:spcBef>
              <a:spcAft>
                <a:spcPts val="0"/>
              </a:spcAft>
            </a:pP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spcBef>
                <a:spcPts val="0"/>
              </a:spcBef>
              <a:spcAft>
                <a:spcPts val="0"/>
              </a:spcAft>
            </a:pPr>
            <a:r>
              <a:rPr lang="en-IN" sz="2000" dirty="0">
                <a:latin typeface="Times New Roman" panose="02020603050405020304" pitchFamily="18" charset="0"/>
                <a:cs typeface="Times New Roman" panose="02020603050405020304" pitchFamily="18" charset="0"/>
              </a:rPr>
              <a:t>The dataset consists of one month of financial log of mobile money service deployed in an African country. </a:t>
            </a:r>
          </a:p>
          <a:p>
            <a:pPr marL="800100" lvl="1" indent="-342900" algn="just">
              <a:buFont typeface="Wingdings" panose="05000000000000000000" pitchFamily="2" charset="2"/>
              <a:buChar char="§"/>
            </a:pPr>
            <a:r>
              <a:rPr lang="en-IN" sz="2000" dirty="0">
                <a:latin typeface="Times New Roman" panose="02020603050405020304" pitchFamily="18" charset="0"/>
                <a:cs typeface="Times New Roman" panose="02020603050405020304" pitchFamily="18" charset="0"/>
              </a:rPr>
              <a:t>Size of Dataset : 493MB.</a:t>
            </a:r>
          </a:p>
          <a:p>
            <a:pPr marL="800100" lvl="1" indent="-342900" algn="just">
              <a:buFont typeface="Wingdings" panose="05000000000000000000" pitchFamily="2" charset="2"/>
              <a:buChar char="§"/>
            </a:pPr>
            <a:r>
              <a:rPr lang="en-IN" sz="2000" dirty="0">
                <a:latin typeface="Times New Roman" panose="02020603050405020304" pitchFamily="18" charset="0"/>
                <a:cs typeface="Times New Roman" panose="02020603050405020304" pitchFamily="18" charset="0"/>
              </a:rPr>
              <a:t>No. of Records : 6362620 rows and 11 columns. </a:t>
            </a:r>
          </a:p>
          <a:p>
            <a:pPr marL="800100" lvl="1" indent="-342900" algn="just">
              <a:buFont typeface="Wingdings" panose="05000000000000000000" pitchFamily="2" charset="2"/>
              <a:buChar char="§"/>
            </a:pPr>
            <a:r>
              <a:rPr lang="en-IN" sz="2000" dirty="0">
                <a:latin typeface="Times New Roman" panose="02020603050405020304" pitchFamily="18" charset="0"/>
                <a:cs typeface="Times New Roman" panose="02020603050405020304" pitchFamily="18" charset="0"/>
              </a:rPr>
              <a:t>Data Type : Integer datatype only. </a:t>
            </a:r>
          </a:p>
          <a:p>
            <a:pPr marL="285750" marR="0" indent="-285750" algn="just">
              <a:spcBef>
                <a:spcPts val="0"/>
              </a:spcBef>
              <a:spcAft>
                <a:spcPts val="0"/>
              </a:spcAft>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a:p>
            <a:pPr algn="just"/>
            <a:r>
              <a:rPr lang="en-IN" sz="2000" dirty="0">
                <a:latin typeface="Times New Roman" panose="02020603050405020304" pitchFamily="18" charset="0"/>
                <a:cs typeface="Times New Roman" panose="02020603050405020304" pitchFamily="18" charset="0"/>
              </a:rPr>
              <a:t> Link : </a:t>
            </a:r>
            <a:r>
              <a:rPr lang="en-IN" sz="1800" b="1"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2"/>
              </a:rPr>
              <a:t>https://www.kaggle.com/ntnu-testimon/paysim1</a:t>
            </a:r>
            <a:endParaRPr lang="en-US" b="1" u="sng" dirty="0">
              <a:solidFill>
                <a:srgbClr val="0563C1"/>
              </a:solidFill>
              <a:latin typeface="Calibri" panose="020F0502020204030204" pitchFamily="34" charset="0"/>
              <a:ea typeface="Calibri" panose="020F0502020204030204" pitchFamily="34" charset="0"/>
              <a:cs typeface="Times New Roman" panose="02020603050405020304" pitchFamily="18" charset="0"/>
            </a:endParaRPr>
          </a:p>
          <a:p>
            <a:pPr algn="just"/>
            <a:endParaRPr lang="en-IN" sz="2000" dirty="0">
              <a:latin typeface="Times New Roman" panose="02020603050405020304" pitchFamily="18" charset="0"/>
              <a:cs typeface="Times New Roman" panose="02020603050405020304" pitchFamily="18" charset="0"/>
            </a:endParaRPr>
          </a:p>
          <a:p>
            <a:pPr marR="0" algn="just">
              <a:spcBef>
                <a:spcPts val="0"/>
              </a:spcBef>
              <a:spcAft>
                <a:spcPts val="0"/>
              </a:spcAft>
            </a:pPr>
            <a:r>
              <a:rPr lang="en-IN" sz="2000" b="1" u="sng" dirty="0">
                <a:latin typeface="Times New Roman" panose="02020603050405020304" pitchFamily="18" charset="0"/>
                <a:cs typeface="Times New Roman" panose="02020603050405020304" pitchFamily="18" charset="0"/>
              </a:rPr>
              <a:t>2.2 Dataset Features:</a:t>
            </a:r>
          </a:p>
          <a:p>
            <a:pPr marR="0" algn="just">
              <a:spcBef>
                <a:spcPts val="0"/>
              </a:spcBef>
              <a:spcAft>
                <a:spcPts val="0"/>
              </a:spcAft>
            </a:pPr>
            <a:endParaRPr lang="en-IN" sz="2000" b="1" u="sng" dirty="0">
              <a:solidFill>
                <a:schemeClr val="bg1"/>
              </a:solidFill>
              <a:latin typeface="Times New Roman" panose="02020603050405020304" pitchFamily="18" charset="0"/>
              <a:cs typeface="Times New Roman" panose="02020603050405020304" pitchFamily="18" charset="0"/>
            </a:endParaRPr>
          </a:p>
          <a:p>
            <a:pPr marR="0" algn="just">
              <a:spcBef>
                <a:spcPts val="0"/>
              </a:spcBef>
              <a:spcAft>
                <a:spcPts val="0"/>
              </a:spcAft>
            </a:pPr>
            <a:endParaRPr lang="en-IN" sz="2000" b="1" u="sng" dirty="0">
              <a:solidFill>
                <a:schemeClr val="bg1"/>
              </a:solidFill>
              <a:latin typeface="Times New Roman" panose="02020603050405020304" pitchFamily="18" charset="0"/>
              <a:cs typeface="Times New Roman" panose="02020603050405020304" pitchFamily="18" charset="0"/>
            </a:endParaRPr>
          </a:p>
          <a:p>
            <a:pPr marR="0" algn="just">
              <a:spcBef>
                <a:spcPts val="0"/>
              </a:spcBef>
              <a:spcAft>
                <a:spcPts val="0"/>
              </a:spcAft>
            </a:pPr>
            <a:endParaRPr lang="en-IN" sz="1600" b="1" u="sng" dirty="0">
              <a:solidFill>
                <a:schemeClr val="bg1"/>
              </a:solidFill>
              <a:latin typeface="Times New Roman" panose="02020603050405020304" pitchFamily="18" charset="0"/>
              <a:cs typeface="Times New Roman" panose="02020603050405020304" pitchFamily="18" charset="0"/>
            </a:endParaRPr>
          </a:p>
          <a:p>
            <a:pPr marR="0" algn="just">
              <a:spcBef>
                <a:spcPts val="0"/>
              </a:spcBef>
              <a:spcAft>
                <a:spcPts val="0"/>
              </a:spcAft>
            </a:pPr>
            <a:endParaRPr lang="en-IN" sz="1600" b="1" dirty="0">
              <a:solidFill>
                <a:schemeClr val="bg1"/>
              </a:solidFill>
              <a:latin typeface="Times New Roman" panose="02020603050405020304" pitchFamily="18" charset="0"/>
              <a:cs typeface="Times New Roman" panose="02020603050405020304" pitchFamily="18" charset="0"/>
            </a:endParaRPr>
          </a:p>
          <a:p>
            <a:pPr marR="0" algn="just">
              <a:spcBef>
                <a:spcPts val="0"/>
              </a:spcBef>
              <a:spcAft>
                <a:spcPts val="0"/>
              </a:spcAft>
            </a:pPr>
            <a:endParaRPr lang="en-IN" sz="1600" b="1" dirty="0">
              <a:solidFill>
                <a:schemeClr val="bg1"/>
              </a:solidFill>
              <a:latin typeface="Times New Roman" panose="02020603050405020304" pitchFamily="18" charset="0"/>
              <a:cs typeface="Times New Roman" panose="02020603050405020304" pitchFamily="18" charset="0"/>
            </a:endParaRPr>
          </a:p>
          <a:p>
            <a:pPr marR="0" algn="just">
              <a:spcBef>
                <a:spcPts val="0"/>
              </a:spcBef>
              <a:spcAft>
                <a:spcPts val="0"/>
              </a:spcAft>
            </a:pPr>
            <a:endParaRPr lang="en-IN" sz="1600" b="1" u="sng" dirty="0">
              <a:solidFill>
                <a:schemeClr val="bg1"/>
              </a:solidFill>
              <a:latin typeface="Times New Roman" panose="02020603050405020304" pitchFamily="18" charset="0"/>
              <a:cs typeface="Times New Roman" panose="02020603050405020304" pitchFamily="18" charset="0"/>
            </a:endParaRPr>
          </a:p>
          <a:p>
            <a:pPr marR="0" algn="just">
              <a:spcBef>
                <a:spcPts val="0"/>
              </a:spcBef>
              <a:spcAft>
                <a:spcPts val="0"/>
              </a:spcAft>
            </a:pPr>
            <a:endParaRPr lang="en-US" sz="1600" b="1" u="sng" dirty="0">
              <a:solidFill>
                <a:schemeClr val="bg1"/>
              </a:solidFill>
              <a:latin typeface="Times New Roman" panose="02020603050405020304" pitchFamily="18" charset="0"/>
              <a:cs typeface="Times New Roman" panose="02020603050405020304" pitchFamily="18" charset="0"/>
            </a:endParaRPr>
          </a:p>
          <a:p>
            <a:pPr marL="0" marR="0" algn="just">
              <a:spcBef>
                <a:spcPts val="0"/>
              </a:spcBef>
              <a:spcAft>
                <a:spcPts val="0"/>
              </a:spcAft>
            </a:pPr>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spcBef>
                <a:spcPts val="0"/>
              </a:spcBef>
              <a:spcAft>
                <a:spcPts val="0"/>
              </a:spcAft>
            </a:pPr>
            <a:endParaRPr 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0D155F5C-551A-4F86-9572-2DE9B347F224}"/>
              </a:ext>
            </a:extLst>
          </p:cNvPr>
          <p:cNvSpPr txBox="1"/>
          <p:nvPr/>
        </p:nvSpPr>
        <p:spPr>
          <a:xfrm>
            <a:off x="5387971" y="4952844"/>
            <a:ext cx="2563522" cy="1754326"/>
          </a:xfrm>
          <a:prstGeom prst="rect">
            <a:avLst/>
          </a:prstGeom>
          <a:noFill/>
        </p:spPr>
        <p:txBody>
          <a:bodyPr wrap="none" rtlCol="0">
            <a:spAutoFit/>
          </a:bodyPr>
          <a:lstStyle/>
          <a:p>
            <a:pPr marL="857250" lvl="1" indent="-400050" algn="jus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rPr>
              <a:t>oldbalanceDest</a:t>
            </a:r>
          </a:p>
          <a:p>
            <a:pPr marL="857250" lvl="1" indent="-400050" algn="jus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rPr>
              <a:t>newbalanceDest</a:t>
            </a:r>
            <a:endParaRPr lang="en-IN" sz="1800" dirty="0">
              <a:latin typeface="Times New Roman" panose="02020603050405020304" pitchFamily="18" charset="0"/>
              <a:cs typeface="Times New Roman" panose="02020603050405020304" pitchFamily="18" charset="0"/>
            </a:endParaRPr>
          </a:p>
          <a:p>
            <a:pPr marL="857250" lvl="1" indent="-400050" algn="just">
              <a:buFont typeface="Arial" panose="020B0604020202020204" pitchFamily="34" charset="0"/>
              <a:buChar char="•"/>
            </a:pPr>
            <a:r>
              <a:rPr lang="en-IN" sz="1800" dirty="0">
                <a:effectLst/>
                <a:latin typeface="Times New Roman" panose="02020603050405020304" pitchFamily="18" charset="0"/>
                <a:ea typeface="Calibri" panose="020F0502020204030204" pitchFamily="34" charset="0"/>
              </a:rPr>
              <a:t>isFraud</a:t>
            </a:r>
          </a:p>
          <a:p>
            <a:pPr marL="857250" lvl="1" indent="-400050" algn="jus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isFlaggedFraud</a:t>
            </a:r>
            <a:endParaRPr lang="en-US" sz="1800" dirty="0">
              <a:latin typeface="Calibri" panose="020F0502020204030204" pitchFamily="34" charset="0"/>
              <a:ea typeface="Times New Roman" panose="02020603050405020304" pitchFamily="18" charset="0"/>
              <a:cs typeface="Times New Roman" panose="02020603050405020304" pitchFamily="18" charset="0"/>
            </a:endParaRPr>
          </a:p>
          <a:p>
            <a:pPr marL="857250" lvl="1" indent="-400050" algn="jus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rPr>
              <a:t>nameDest</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dirty="0"/>
          </a:p>
        </p:txBody>
      </p:sp>
      <p:sp>
        <p:nvSpPr>
          <p:cNvPr id="6" name="TextBox 5">
            <a:extLst>
              <a:ext uri="{FF2B5EF4-FFF2-40B4-BE49-F238E27FC236}">
                <a16:creationId xmlns:a16="http://schemas.microsoft.com/office/drawing/2014/main" id="{ED5C2AC8-F394-498A-9031-A4EB5FADF60A}"/>
              </a:ext>
            </a:extLst>
          </p:cNvPr>
          <p:cNvSpPr txBox="1"/>
          <p:nvPr/>
        </p:nvSpPr>
        <p:spPr>
          <a:xfrm>
            <a:off x="1644060" y="4882506"/>
            <a:ext cx="3323012" cy="2031325"/>
          </a:xfrm>
          <a:prstGeom prst="rect">
            <a:avLst/>
          </a:prstGeom>
          <a:noFill/>
        </p:spPr>
        <p:txBody>
          <a:bodyPr wrap="square" rtlCol="0">
            <a:spAutoFit/>
          </a:bodyPr>
          <a:lstStyle/>
          <a:p>
            <a:pPr marL="857250" lvl="1" indent="-400050" algn="just">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step                                                               </a:t>
            </a:r>
          </a:p>
          <a:p>
            <a:pPr marL="857250" lvl="1" indent="-400050" algn="just">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type </a:t>
            </a:r>
          </a:p>
          <a:p>
            <a:pPr marL="857250" lvl="1" indent="-400050" algn="just">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Amount </a:t>
            </a:r>
          </a:p>
          <a:p>
            <a:pPr marL="857250" lvl="1" indent="-400050" algn="just">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nameOrig </a:t>
            </a:r>
          </a:p>
          <a:p>
            <a:pPr marL="857250" lvl="1" indent="-400050" algn="jus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rPr>
              <a:t>oldbalanceOrg</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857250" lvl="1" indent="-400050" algn="jus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rPr>
              <a:t>newbalanceOrig</a:t>
            </a:r>
          </a:p>
          <a:p>
            <a:endParaRPr lang="en-US" dirty="0"/>
          </a:p>
        </p:txBody>
      </p:sp>
    </p:spTree>
    <p:extLst>
      <p:ext uri="{BB962C8B-B14F-4D97-AF65-F5344CB8AC3E}">
        <p14:creationId xmlns:p14="http://schemas.microsoft.com/office/powerpoint/2010/main" val="3537751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ipe(down)">
                                      <p:cBhvr>
                                        <p:cTn id="14" dur="5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down)">
                                      <p:cBhvr>
                                        <p:cTn id="19" dur="500"/>
                                        <p:tgtEl>
                                          <p:spTgt spid="6"/>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ipe(down)">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891D473-F1D5-48F1-B0DA-F48827A41E0F}"/>
              </a:ext>
            </a:extLst>
          </p:cNvPr>
          <p:cNvSpPr txBox="1"/>
          <p:nvPr/>
        </p:nvSpPr>
        <p:spPr>
          <a:xfrm>
            <a:off x="1099039" y="442078"/>
            <a:ext cx="6101860" cy="523220"/>
          </a:xfrm>
          <a:prstGeom prst="rect">
            <a:avLst/>
          </a:prstGeom>
          <a:noFill/>
        </p:spPr>
        <p:txBody>
          <a:bodyPr wrap="square">
            <a:spAutoFit/>
          </a:bodyPr>
          <a:lstStyle/>
          <a:p>
            <a:r>
              <a:rPr lang="en-IN" sz="2800" b="1" dirty="0">
                <a:solidFill>
                  <a:srgbClr val="0070C0"/>
                </a:solidFill>
                <a:latin typeface="Bookman Old Style" panose="02050604050505020204" pitchFamily="18" charset="0"/>
              </a:rPr>
              <a:t>3. ANALYSIS</a:t>
            </a:r>
            <a:endParaRPr lang="en-US" sz="2800" b="1" dirty="0">
              <a:solidFill>
                <a:srgbClr val="0070C0"/>
              </a:solidFill>
              <a:latin typeface="Bookman Old Style" panose="02050604050505020204" pitchFamily="18" charset="0"/>
            </a:endParaRPr>
          </a:p>
        </p:txBody>
      </p:sp>
      <p:pic>
        <p:nvPicPr>
          <p:cNvPr id="1026" name="Picture 2" descr="Table&#10;&#10;Description automatically generated">
            <a:extLst>
              <a:ext uri="{FF2B5EF4-FFF2-40B4-BE49-F238E27FC236}">
                <a16:creationId xmlns:a16="http://schemas.microsoft.com/office/drawing/2014/main" id="{6A5E2A13-4542-46B8-95F7-2C568B8AAA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39054" y="1881768"/>
            <a:ext cx="6721250" cy="161756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74FE541-EF89-427F-BE92-075B1FBDFD36}"/>
              </a:ext>
            </a:extLst>
          </p:cNvPr>
          <p:cNvSpPr txBox="1"/>
          <p:nvPr/>
        </p:nvSpPr>
        <p:spPr>
          <a:xfrm>
            <a:off x="1798641" y="1163545"/>
            <a:ext cx="1358192" cy="369332"/>
          </a:xfrm>
          <a:prstGeom prst="rect">
            <a:avLst/>
          </a:prstGeom>
          <a:noFill/>
        </p:spPr>
        <p:txBody>
          <a:bodyPr wrap="none" rtlCol="0">
            <a:spAutoFit/>
          </a:bodyPr>
          <a:lstStyle/>
          <a:p>
            <a:r>
              <a:rPr lang="en-US" b="1" dirty="0">
                <a:latin typeface="Times New Roman" panose="02020603050405020304" pitchFamily="18" charset="0"/>
                <a:cs typeface="Times New Roman" panose="02020603050405020304" pitchFamily="18" charset="0"/>
              </a:rPr>
              <a:t>Dataset</a:t>
            </a:r>
            <a:r>
              <a:rPr lang="en-US" b="1" dirty="0"/>
              <a:t> Info</a:t>
            </a:r>
          </a:p>
        </p:txBody>
      </p:sp>
      <p:pic>
        <p:nvPicPr>
          <p:cNvPr id="1028" name="Picture 4" descr="Table&#10;&#10;Description automatically generated">
            <a:extLst>
              <a:ext uri="{FF2B5EF4-FFF2-40B4-BE49-F238E27FC236}">
                <a16:creationId xmlns:a16="http://schemas.microsoft.com/office/drawing/2014/main" id="{6B5D5539-AEAA-4E8C-B0C0-765903B387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0149" y="2411853"/>
            <a:ext cx="3239580" cy="330754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Table&#10;&#10;Description automatically generated">
            <a:extLst>
              <a:ext uri="{FF2B5EF4-FFF2-40B4-BE49-F238E27FC236}">
                <a16:creationId xmlns:a16="http://schemas.microsoft.com/office/drawing/2014/main" id="{A90588FE-51ED-4829-AD17-60E44FB9A3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40732" y="3960934"/>
            <a:ext cx="2541362" cy="249264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12E5FAC-F057-406D-B54E-AB5F2652EA74}"/>
              </a:ext>
            </a:extLst>
          </p:cNvPr>
          <p:cNvSpPr txBox="1"/>
          <p:nvPr/>
        </p:nvSpPr>
        <p:spPr>
          <a:xfrm>
            <a:off x="7168662" y="703056"/>
            <a:ext cx="1378904" cy="369332"/>
          </a:xfrm>
          <a:prstGeom prst="rect">
            <a:avLst/>
          </a:prstGeom>
          <a:noFill/>
        </p:spPr>
        <p:txBody>
          <a:bodyPr wrap="none" rtlCol="0">
            <a:spAutoFit/>
          </a:bodyPr>
          <a:lstStyle/>
          <a:p>
            <a:r>
              <a:rPr lang="en-US" b="1" dirty="0"/>
              <a:t>Dataset load</a:t>
            </a:r>
          </a:p>
        </p:txBody>
      </p:sp>
      <p:sp>
        <p:nvSpPr>
          <p:cNvPr id="8" name="TextBox 7">
            <a:extLst>
              <a:ext uri="{FF2B5EF4-FFF2-40B4-BE49-F238E27FC236}">
                <a16:creationId xmlns:a16="http://schemas.microsoft.com/office/drawing/2014/main" id="{1F50C2A8-ACEC-4109-99B5-C6A03B255943}"/>
              </a:ext>
            </a:extLst>
          </p:cNvPr>
          <p:cNvSpPr txBox="1"/>
          <p:nvPr/>
        </p:nvSpPr>
        <p:spPr>
          <a:xfrm>
            <a:off x="5361437" y="4704750"/>
            <a:ext cx="1957587" cy="369332"/>
          </a:xfrm>
          <a:prstGeom prst="rect">
            <a:avLst/>
          </a:prstGeom>
          <a:noFill/>
        </p:spPr>
        <p:txBody>
          <a:bodyPr wrap="none" rtlCol="0">
            <a:spAutoFit/>
          </a:bodyPr>
          <a:lstStyle/>
          <a:p>
            <a:r>
              <a:rPr lang="en-US" b="1" dirty="0">
                <a:latin typeface="Times New Roman" panose="02020603050405020304" pitchFamily="18" charset="0"/>
                <a:cs typeface="Times New Roman" panose="02020603050405020304" pitchFamily="18" charset="0"/>
              </a:rPr>
              <a:t>Null</a:t>
            </a:r>
            <a:r>
              <a:rPr lang="en-US" b="1" dirty="0"/>
              <a:t> </a:t>
            </a:r>
            <a:r>
              <a:rPr lang="en-US" b="1" dirty="0">
                <a:latin typeface="Times New Roman" panose="02020603050405020304" pitchFamily="18" charset="0"/>
                <a:cs typeface="Times New Roman" panose="02020603050405020304" pitchFamily="18" charset="0"/>
              </a:rPr>
              <a:t>values</a:t>
            </a:r>
            <a:r>
              <a:rPr lang="en-US" b="1" dirty="0"/>
              <a:t> </a:t>
            </a:r>
            <a:r>
              <a:rPr lang="en-US" b="1" dirty="0">
                <a:latin typeface="Times New Roman" panose="02020603050405020304" pitchFamily="18" charset="0"/>
                <a:cs typeface="Times New Roman" panose="02020603050405020304" pitchFamily="18" charset="0"/>
              </a:rPr>
              <a:t>Check</a:t>
            </a:r>
          </a:p>
        </p:txBody>
      </p:sp>
      <p:sp>
        <p:nvSpPr>
          <p:cNvPr id="4" name="Arrow: Right 3">
            <a:extLst>
              <a:ext uri="{FF2B5EF4-FFF2-40B4-BE49-F238E27FC236}">
                <a16:creationId xmlns:a16="http://schemas.microsoft.com/office/drawing/2014/main" id="{86A7BDC8-A67A-48FB-A489-E47EFB6BFADF}"/>
              </a:ext>
            </a:extLst>
          </p:cNvPr>
          <p:cNvSpPr/>
          <p:nvPr/>
        </p:nvSpPr>
        <p:spPr>
          <a:xfrm>
            <a:off x="7337181" y="4769826"/>
            <a:ext cx="479181" cy="272561"/>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Arrow: Down 4">
            <a:extLst>
              <a:ext uri="{FF2B5EF4-FFF2-40B4-BE49-F238E27FC236}">
                <a16:creationId xmlns:a16="http://schemas.microsoft.com/office/drawing/2014/main" id="{752CCF7D-BC91-4B8C-BFCA-636670B33960}"/>
              </a:ext>
            </a:extLst>
          </p:cNvPr>
          <p:cNvSpPr/>
          <p:nvPr/>
        </p:nvSpPr>
        <p:spPr>
          <a:xfrm>
            <a:off x="2325565" y="1635369"/>
            <a:ext cx="285750" cy="571500"/>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Arrow: Down 5">
            <a:extLst>
              <a:ext uri="{FF2B5EF4-FFF2-40B4-BE49-F238E27FC236}">
                <a16:creationId xmlns:a16="http://schemas.microsoft.com/office/drawing/2014/main" id="{368D1CF6-6837-47F1-AFB9-B718DC53D6C6}"/>
              </a:ext>
            </a:extLst>
          </p:cNvPr>
          <p:cNvSpPr/>
          <p:nvPr/>
        </p:nvSpPr>
        <p:spPr>
          <a:xfrm>
            <a:off x="7732836" y="1102913"/>
            <a:ext cx="329711" cy="632942"/>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93645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down)">
                                      <p:cBhvr>
                                        <p:cTn id="14" dur="500"/>
                                        <p:tgtEl>
                                          <p:spTgt spid="2"/>
                                        </p:tgtEl>
                                      </p:cBhvr>
                                    </p:animEffect>
                                  </p:childTnLst>
                                </p:cTn>
                              </p:par>
                              <p:par>
                                <p:cTn id="15" presetID="22" presetClass="entr" presetSubtype="4"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1028"/>
                                        </p:tgtEl>
                                        <p:attrNameLst>
                                          <p:attrName>style.visibility</p:attrName>
                                        </p:attrNameLst>
                                      </p:cBhvr>
                                      <p:to>
                                        <p:strVal val="visible"/>
                                      </p:to>
                                    </p:set>
                                    <p:animEffect transition="in" filter="wipe(down)">
                                      <p:cBhvr>
                                        <p:cTn id="22" dur="500"/>
                                        <p:tgtEl>
                                          <p:spTgt spid="1028"/>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down)">
                                      <p:cBhvr>
                                        <p:cTn id="27" dur="500"/>
                                        <p:tgtEl>
                                          <p:spTgt spid="7"/>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wipe(down)">
                                      <p:cBhvr>
                                        <p:cTn id="30" dur="500"/>
                                        <p:tgtEl>
                                          <p:spTgt spid="6"/>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nodeType="clickEffect">
                                  <p:stCondLst>
                                    <p:cond delay="0"/>
                                  </p:stCondLst>
                                  <p:childTnLst>
                                    <p:set>
                                      <p:cBhvr>
                                        <p:cTn id="34" dur="1" fill="hold">
                                          <p:stCondLst>
                                            <p:cond delay="0"/>
                                          </p:stCondLst>
                                        </p:cTn>
                                        <p:tgtEl>
                                          <p:spTgt spid="1026"/>
                                        </p:tgtEl>
                                        <p:attrNameLst>
                                          <p:attrName>style.visibility</p:attrName>
                                        </p:attrNameLst>
                                      </p:cBhvr>
                                      <p:to>
                                        <p:strVal val="visible"/>
                                      </p:to>
                                    </p:set>
                                    <p:animEffect transition="in" filter="wipe(down)">
                                      <p:cBhvr>
                                        <p:cTn id="35" dur="500"/>
                                        <p:tgtEl>
                                          <p:spTgt spid="1026"/>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wipe(down)">
                                      <p:cBhvr>
                                        <p:cTn id="40" dur="500"/>
                                        <p:tgtEl>
                                          <p:spTgt spid="8"/>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4"/>
                                        </p:tgtEl>
                                        <p:attrNameLst>
                                          <p:attrName>style.visibility</p:attrName>
                                        </p:attrNameLst>
                                      </p:cBhvr>
                                      <p:to>
                                        <p:strVal val="visible"/>
                                      </p:to>
                                    </p:set>
                                    <p:animEffect transition="in" filter="wipe(down)">
                                      <p:cBhvr>
                                        <p:cTn id="43" dur="500"/>
                                        <p:tgtEl>
                                          <p:spTgt spid="4"/>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4" fill="hold" nodeType="clickEffect">
                                  <p:stCondLst>
                                    <p:cond delay="0"/>
                                  </p:stCondLst>
                                  <p:childTnLst>
                                    <p:set>
                                      <p:cBhvr>
                                        <p:cTn id="47" dur="1" fill="hold">
                                          <p:stCondLst>
                                            <p:cond delay="0"/>
                                          </p:stCondLst>
                                        </p:cTn>
                                        <p:tgtEl>
                                          <p:spTgt spid="1030"/>
                                        </p:tgtEl>
                                        <p:attrNameLst>
                                          <p:attrName>style.visibility</p:attrName>
                                        </p:attrNameLst>
                                      </p:cBhvr>
                                      <p:to>
                                        <p:strVal val="visible"/>
                                      </p:to>
                                    </p:set>
                                    <p:animEffect transition="in" filter="wipe(down)">
                                      <p:cBhvr>
                                        <p:cTn id="48" dur="500"/>
                                        <p:tgtEl>
                                          <p:spTgt spid="10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p:bldP spid="7" grpId="0"/>
      <p:bldP spid="8" grpId="0"/>
      <p:bldP spid="4" grpId="0" animBg="1"/>
      <p:bldP spid="5" grpId="0" animBg="1"/>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7B2FF29-A5CB-4814-A710-F74966A38787}"/>
              </a:ext>
            </a:extLst>
          </p:cNvPr>
          <p:cNvSpPr txBox="1"/>
          <p:nvPr/>
        </p:nvSpPr>
        <p:spPr>
          <a:xfrm>
            <a:off x="1450730" y="558311"/>
            <a:ext cx="2292807" cy="400110"/>
          </a:xfrm>
          <a:prstGeom prst="rect">
            <a:avLst/>
          </a:prstGeom>
          <a:noFill/>
        </p:spPr>
        <p:txBody>
          <a:bodyPr wrap="none" rtlCol="0">
            <a:spAutoFit/>
          </a:bodyPr>
          <a:lstStyle/>
          <a:p>
            <a:r>
              <a:rPr lang="en-US" sz="2000" b="1" dirty="0">
                <a:latin typeface="Times New Roman" panose="02020603050405020304" pitchFamily="18" charset="0"/>
                <a:cs typeface="Times New Roman" panose="02020603050405020304" pitchFamily="18" charset="0"/>
              </a:rPr>
              <a:t>Correlation</a:t>
            </a:r>
            <a:r>
              <a:rPr lang="en-US" sz="2000" dirty="0">
                <a:latin typeface="Times New Roman" panose="02020603050405020304" pitchFamily="18" charset="0"/>
                <a:cs typeface="Times New Roman" panose="02020603050405020304" pitchFamily="18" charset="0"/>
              </a:rPr>
              <a:t> </a:t>
            </a:r>
            <a:r>
              <a:rPr lang="en-US" sz="2000" b="1" dirty="0">
                <a:latin typeface="Times New Roman" panose="02020603050405020304" pitchFamily="18" charset="0"/>
                <a:cs typeface="Times New Roman" panose="02020603050405020304" pitchFamily="18" charset="0"/>
              </a:rPr>
              <a:t>Matrix</a:t>
            </a:r>
          </a:p>
        </p:txBody>
      </p:sp>
      <p:pic>
        <p:nvPicPr>
          <p:cNvPr id="4" name="Picture 3" descr="Chart&#10;&#10;Description automatically generated">
            <a:extLst>
              <a:ext uri="{FF2B5EF4-FFF2-40B4-BE49-F238E27FC236}">
                <a16:creationId xmlns:a16="http://schemas.microsoft.com/office/drawing/2014/main" id="{52D780F0-0271-4EA4-B34C-F8C92CFB5A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9587" y="1382898"/>
            <a:ext cx="7454221" cy="5311174"/>
          </a:xfrm>
          <a:prstGeom prst="rect">
            <a:avLst/>
          </a:prstGeom>
        </p:spPr>
      </p:pic>
    </p:spTree>
    <p:extLst>
      <p:ext uri="{BB962C8B-B14F-4D97-AF65-F5344CB8AC3E}">
        <p14:creationId xmlns:p14="http://schemas.microsoft.com/office/powerpoint/2010/main" val="1922671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heel(1)">
                                      <p:cBhvr>
                                        <p:cTn id="14"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C5FB4BF-5721-4CFA-BA3B-56063A2CFE21}"/>
              </a:ext>
            </a:extLst>
          </p:cNvPr>
          <p:cNvSpPr txBox="1"/>
          <p:nvPr/>
        </p:nvSpPr>
        <p:spPr>
          <a:xfrm>
            <a:off x="1288073" y="476400"/>
            <a:ext cx="4820550" cy="400110"/>
          </a:xfrm>
          <a:prstGeom prst="rect">
            <a:avLst/>
          </a:prstGeom>
          <a:noFill/>
        </p:spPr>
        <p:txBody>
          <a:bodyPr wrap="none" rtlCol="0">
            <a:spAutoFit/>
          </a:bodyPr>
          <a:lstStyle/>
          <a:p>
            <a:r>
              <a:rPr lang="en-US" sz="2000" b="1" dirty="0">
                <a:latin typeface="Times New Roman" panose="02020603050405020304" pitchFamily="18" charset="0"/>
                <a:cs typeface="Times New Roman" panose="02020603050405020304" pitchFamily="18" charset="0"/>
              </a:rPr>
              <a:t>Missing values in all the transaction types:</a:t>
            </a:r>
          </a:p>
        </p:txBody>
      </p:sp>
      <p:pic>
        <p:nvPicPr>
          <p:cNvPr id="3078" name="Picture 6">
            <a:extLst>
              <a:ext uri="{FF2B5EF4-FFF2-40B4-BE49-F238E27FC236}">
                <a16:creationId xmlns:a16="http://schemas.microsoft.com/office/drawing/2014/main" id="{CFE28DB4-D9BC-466D-8785-E183C3AFA5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5729" y="1899933"/>
            <a:ext cx="9370979" cy="765053"/>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Table&#10;&#10;Description automatically generated">
            <a:extLst>
              <a:ext uri="{FF2B5EF4-FFF2-40B4-BE49-F238E27FC236}">
                <a16:creationId xmlns:a16="http://schemas.microsoft.com/office/drawing/2014/main" id="{44AE3818-1C6F-4D86-AD69-31AAEE39DC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7273" y="3661996"/>
            <a:ext cx="7386410" cy="278336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A17A67C-3D5F-4E3C-94A1-AD0849FBD7B6}"/>
              </a:ext>
            </a:extLst>
          </p:cNvPr>
          <p:cNvSpPr txBox="1"/>
          <p:nvPr/>
        </p:nvSpPr>
        <p:spPr>
          <a:xfrm>
            <a:off x="1380394" y="1323991"/>
            <a:ext cx="2345899" cy="400110"/>
          </a:xfrm>
          <a:prstGeom prst="rect">
            <a:avLst/>
          </a:prstGeom>
          <a:noFill/>
        </p:spPr>
        <p:txBody>
          <a:bodyPr wrap="none" rtlCol="0">
            <a:spAutoFit/>
          </a:bodyPr>
          <a:lstStyle/>
          <a:p>
            <a:pPr marL="285750" indent="-285750">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CASH_IN Type :</a:t>
            </a:r>
            <a:endParaRPr lang="en-US"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DEE0308A-EF3D-41DB-B129-67BB61E9FEAC}"/>
              </a:ext>
            </a:extLst>
          </p:cNvPr>
          <p:cNvSpPr txBox="1"/>
          <p:nvPr/>
        </p:nvSpPr>
        <p:spPr>
          <a:xfrm>
            <a:off x="1380394" y="3011338"/>
            <a:ext cx="6101860" cy="369332"/>
          </a:xfrm>
          <a:prstGeom prst="rect">
            <a:avLst/>
          </a:prstGeom>
          <a:noFill/>
        </p:spPr>
        <p:txBody>
          <a:bodyPr wrap="square">
            <a:spAutoFit/>
          </a:bodyPr>
          <a:lstStyle/>
          <a:p>
            <a:pPr marL="285750" indent="-28575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CASH_</a:t>
            </a:r>
            <a:r>
              <a:rPr lang="en-US" b="1" dirty="0">
                <a:latin typeface="Times New Roman" panose="02020603050405020304" pitchFamily="18" charset="0"/>
                <a:cs typeface="Times New Roman" panose="02020603050405020304" pitchFamily="18" charset="0"/>
              </a:rPr>
              <a:t>OUT</a:t>
            </a:r>
            <a:r>
              <a:rPr lang="en-US" sz="1800" b="1" dirty="0">
                <a:latin typeface="Times New Roman" panose="02020603050405020304" pitchFamily="18" charset="0"/>
                <a:cs typeface="Times New Roman" panose="02020603050405020304" pitchFamily="18" charset="0"/>
              </a:rPr>
              <a:t> Type :</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18816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wipe(down)">
                                      <p:cBhvr>
                                        <p:cTn id="14" dur="500"/>
                                        <p:tgtEl>
                                          <p:spTgt spid="3"/>
                                        </p:tgtEl>
                                      </p:cBhvr>
                                    </p:animEffect>
                                  </p:childTnLst>
                                </p:cTn>
                              </p:par>
                              <p:par>
                                <p:cTn id="15" presetID="22" presetClass="entr" presetSubtype="4" fill="hold" nodeType="withEffect">
                                  <p:stCondLst>
                                    <p:cond delay="0"/>
                                  </p:stCondLst>
                                  <p:childTnLst>
                                    <p:set>
                                      <p:cBhvr>
                                        <p:cTn id="16" dur="1" fill="hold">
                                          <p:stCondLst>
                                            <p:cond delay="0"/>
                                          </p:stCondLst>
                                        </p:cTn>
                                        <p:tgtEl>
                                          <p:spTgt spid="3078"/>
                                        </p:tgtEl>
                                        <p:attrNameLst>
                                          <p:attrName>style.visibility</p:attrName>
                                        </p:attrNameLst>
                                      </p:cBhvr>
                                      <p:to>
                                        <p:strVal val="visible"/>
                                      </p:to>
                                    </p:set>
                                    <p:animEffect transition="in" filter="wipe(down)">
                                      <p:cBhvr>
                                        <p:cTn id="17" dur="500"/>
                                        <p:tgtEl>
                                          <p:spTgt spid="307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wipe(down)">
                                      <p:cBhvr>
                                        <p:cTn id="22" dur="500"/>
                                        <p:tgtEl>
                                          <p:spTgt spid="12"/>
                                        </p:tgtEl>
                                      </p:cBhvr>
                                    </p:animEffect>
                                  </p:childTnLst>
                                </p:cTn>
                              </p:par>
                              <p:par>
                                <p:cTn id="23" presetID="22" presetClass="entr" presetSubtype="4" fill="hold" nodeType="withEffect">
                                  <p:stCondLst>
                                    <p:cond delay="0"/>
                                  </p:stCondLst>
                                  <p:childTnLst>
                                    <p:set>
                                      <p:cBhvr>
                                        <p:cTn id="24" dur="1" fill="hold">
                                          <p:stCondLst>
                                            <p:cond delay="0"/>
                                          </p:stCondLst>
                                        </p:cTn>
                                        <p:tgtEl>
                                          <p:spTgt spid="3080"/>
                                        </p:tgtEl>
                                        <p:attrNameLst>
                                          <p:attrName>style.visibility</p:attrName>
                                        </p:attrNameLst>
                                      </p:cBhvr>
                                      <p:to>
                                        <p:strVal val="visible"/>
                                      </p:to>
                                    </p:set>
                                    <p:animEffect transition="in" filter="wipe(down)">
                                      <p:cBhvr>
                                        <p:cTn id="25" dur="500"/>
                                        <p:tgtEl>
                                          <p:spTgt spid="30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Table&#10;&#10;Description automatically generated">
            <a:extLst>
              <a:ext uri="{FF2B5EF4-FFF2-40B4-BE49-F238E27FC236}">
                <a16:creationId xmlns:a16="http://schemas.microsoft.com/office/drawing/2014/main" id="{F7F5E1A2-DFB1-4CF1-AAF6-A14021FD6B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2166" y="4143363"/>
            <a:ext cx="7039460" cy="252120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10" descr="Table&#10;&#10;Description automatically generated">
            <a:extLst>
              <a:ext uri="{FF2B5EF4-FFF2-40B4-BE49-F238E27FC236}">
                <a16:creationId xmlns:a16="http://schemas.microsoft.com/office/drawing/2014/main" id="{3E48450F-E72B-40ED-BB8F-E9052658E1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47342" y="1121211"/>
            <a:ext cx="6859486" cy="224846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5F90A78-4744-4277-B466-3E90F492EAB5}"/>
              </a:ext>
            </a:extLst>
          </p:cNvPr>
          <p:cNvSpPr txBox="1"/>
          <p:nvPr/>
        </p:nvSpPr>
        <p:spPr>
          <a:xfrm>
            <a:off x="1301262" y="509927"/>
            <a:ext cx="6101860" cy="400110"/>
          </a:xfrm>
          <a:prstGeom prst="rect">
            <a:avLst/>
          </a:prstGeom>
          <a:noFill/>
        </p:spPr>
        <p:txBody>
          <a:bodyPr wrap="square">
            <a:spAutoFit/>
          </a:bodyPr>
          <a:lstStyle/>
          <a:p>
            <a:pPr marL="285750" indent="-285750">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TRANSFER Type :</a:t>
            </a:r>
            <a:endParaRPr lang="en-US" sz="20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58DD30A7-38DE-44B1-ABCF-36DBFB846AF5}"/>
              </a:ext>
            </a:extLst>
          </p:cNvPr>
          <p:cNvSpPr txBox="1"/>
          <p:nvPr/>
        </p:nvSpPr>
        <p:spPr>
          <a:xfrm>
            <a:off x="1537189" y="3488324"/>
            <a:ext cx="6101860" cy="400110"/>
          </a:xfrm>
          <a:prstGeom prst="rect">
            <a:avLst/>
          </a:prstGeom>
          <a:noFill/>
        </p:spPr>
        <p:txBody>
          <a:bodyPr wrap="square">
            <a:spAutoFit/>
          </a:bodyPr>
          <a:lstStyle/>
          <a:p>
            <a:pPr marL="285750" indent="-285750">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PAYMENT Type :</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67001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par>
                                <p:cTn id="8" presetID="22" presetClass="entr" presetSubtype="4"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down)">
                                      <p:cBhvr>
                                        <p:cTn id="15" dur="500"/>
                                        <p:tgtEl>
                                          <p:spTgt spid="7"/>
                                        </p:tgtEl>
                                      </p:cBhvr>
                                    </p:animEffect>
                                  </p:childTnLst>
                                </p:cTn>
                              </p:par>
                              <p:par>
                                <p:cTn id="16" presetID="22" presetClass="entr" presetSubtype="4" fill="hold" nodeType="with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down)">
                                      <p:cBhvr>
                                        <p:cTn id="1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FDBBC8-42EC-41C3-B303-283BE84109FB}"/>
              </a:ext>
            </a:extLst>
          </p:cNvPr>
          <p:cNvSpPr txBox="1"/>
          <p:nvPr/>
        </p:nvSpPr>
        <p:spPr>
          <a:xfrm>
            <a:off x="1192822" y="566092"/>
            <a:ext cx="3841886" cy="400110"/>
          </a:xfrm>
          <a:prstGeom prst="rect">
            <a:avLst/>
          </a:prstGeom>
          <a:noFill/>
        </p:spPr>
        <p:txBody>
          <a:bodyPr wrap="none" rtlCol="0">
            <a:spAutoFit/>
          </a:bodyPr>
          <a:lstStyle/>
          <a:p>
            <a:r>
              <a:rPr lang="en-US" sz="2000" b="1" dirty="0">
                <a:latin typeface="Times New Roman" panose="02020603050405020304" pitchFamily="18" charset="0"/>
                <a:cs typeface="Times New Roman" panose="02020603050405020304" pitchFamily="18" charset="0"/>
              </a:rPr>
              <a:t>HANDLING</a:t>
            </a:r>
            <a:r>
              <a:rPr lang="en-US" sz="2000" dirty="0">
                <a:latin typeface="Times New Roman" panose="02020603050405020304" pitchFamily="18" charset="0"/>
                <a:cs typeface="Times New Roman" panose="02020603050405020304" pitchFamily="18" charset="0"/>
              </a:rPr>
              <a:t> </a:t>
            </a:r>
            <a:r>
              <a:rPr lang="en-US" sz="2000" b="1" dirty="0">
                <a:latin typeface="Times New Roman" panose="02020603050405020304" pitchFamily="18" charset="0"/>
                <a:cs typeface="Times New Roman" panose="02020603050405020304" pitchFamily="18" charset="0"/>
              </a:rPr>
              <a:t>MISSING VALUES</a:t>
            </a:r>
          </a:p>
        </p:txBody>
      </p:sp>
      <p:pic>
        <p:nvPicPr>
          <p:cNvPr id="4098" name="Picture 2" descr="Graphical user interface, text, application, email&#10;&#10;Description automatically generated">
            <a:extLst>
              <a:ext uri="{FF2B5EF4-FFF2-40B4-BE49-F238E27FC236}">
                <a16:creationId xmlns:a16="http://schemas.microsoft.com/office/drawing/2014/main" id="{FE5E8F90-0C2E-4D72-BB29-A91559701D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2822" y="3882044"/>
            <a:ext cx="8897815" cy="217463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Graphical user interface, text, application&#10;&#10;Description automatically generated">
            <a:extLst>
              <a:ext uri="{FF2B5EF4-FFF2-40B4-BE49-F238E27FC236}">
                <a16:creationId xmlns:a16="http://schemas.microsoft.com/office/drawing/2014/main" id="{3C540A46-07FA-43C5-9ED3-8DA6F7217B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4450" y="1462015"/>
            <a:ext cx="8277958" cy="16922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3289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4100"/>
                                        </p:tgtEl>
                                        <p:attrNameLst>
                                          <p:attrName>style.visibility</p:attrName>
                                        </p:attrNameLst>
                                      </p:cBhvr>
                                      <p:to>
                                        <p:strVal val="visible"/>
                                      </p:to>
                                    </p:set>
                                    <p:animEffect transition="in" filter="wipe(down)">
                                      <p:cBhvr>
                                        <p:cTn id="14" dur="500"/>
                                        <p:tgtEl>
                                          <p:spTgt spid="4100"/>
                                        </p:tgtEl>
                                      </p:cBhvr>
                                    </p:animEffect>
                                  </p:childTnLst>
                                </p:cTn>
                              </p:par>
                              <p:par>
                                <p:cTn id="15" presetID="22" presetClass="entr" presetSubtype="4" fill="hold" nodeType="withEffect">
                                  <p:stCondLst>
                                    <p:cond delay="0"/>
                                  </p:stCondLst>
                                  <p:childTnLst>
                                    <p:set>
                                      <p:cBhvr>
                                        <p:cTn id="16" dur="1" fill="hold">
                                          <p:stCondLst>
                                            <p:cond delay="0"/>
                                          </p:stCondLst>
                                        </p:cTn>
                                        <p:tgtEl>
                                          <p:spTgt spid="4098"/>
                                        </p:tgtEl>
                                        <p:attrNameLst>
                                          <p:attrName>style.visibility</p:attrName>
                                        </p:attrNameLst>
                                      </p:cBhvr>
                                      <p:to>
                                        <p:strVal val="visible"/>
                                      </p:to>
                                    </p:set>
                                    <p:animEffect transition="in" filter="wipe(down)">
                                      <p:cBhvr>
                                        <p:cTn id="17" dur="5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docProps/app.xml><?xml version="1.0" encoding="utf-8"?>
<Properties xmlns="http://schemas.openxmlformats.org/officeDocument/2006/extended-properties" xmlns:vt="http://schemas.openxmlformats.org/officeDocument/2006/docPropsVTypes">
  <Template>TM03457510[[fn=Savon]]</Template>
  <TotalTime>2297</TotalTime>
  <Words>693</Words>
  <Application>Microsoft Office PowerPoint</Application>
  <PresentationFormat>Widescreen</PresentationFormat>
  <Paragraphs>123</Paragraphs>
  <Slides>33</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33</vt:i4>
      </vt:variant>
    </vt:vector>
  </HeadingPairs>
  <TitlesOfParts>
    <vt:vector size="45" baseType="lpstr">
      <vt:lpstr>Arial</vt:lpstr>
      <vt:lpstr>Arial Rounded MT Bold</vt:lpstr>
      <vt:lpstr>Bookman Old Style</vt:lpstr>
      <vt:lpstr>Calibri</vt:lpstr>
      <vt:lpstr>Century Gothic</vt:lpstr>
      <vt:lpstr>Courier New</vt:lpstr>
      <vt:lpstr>Garamond</vt:lpstr>
      <vt:lpstr>Segoe UI</vt:lpstr>
      <vt:lpstr>Symbol</vt:lpstr>
      <vt:lpstr>Times New Roman</vt:lpstr>
      <vt:lpstr>Wingdings</vt:lpstr>
      <vt:lpstr>Savon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Durga</dc:creator>
  <cp:lastModifiedBy>Durga</cp:lastModifiedBy>
  <cp:revision>50</cp:revision>
  <dcterms:created xsi:type="dcterms:W3CDTF">2021-04-16T03:49:34Z</dcterms:created>
  <dcterms:modified xsi:type="dcterms:W3CDTF">2021-04-18T21:50:55Z</dcterms:modified>
</cp:coreProperties>
</file>